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5" r:id="rId2"/>
    <p:sldId id="325"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6" r:id="rId33"/>
    <p:sldId id="357" r:id="rId34"/>
    <p:sldId id="3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8"/>
    <p:restoredTop sz="94697"/>
  </p:normalViewPr>
  <p:slideViewPr>
    <p:cSldViewPr snapToGrid="0">
      <p:cViewPr varScale="1">
        <p:scale>
          <a:sx n="108" d="100"/>
          <a:sy n="108"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30B7FA-0C89-4961-5A52-CA45F40F678D}"/>
              </a:ext>
            </a:extLst>
          </p:cNvPr>
          <p:cNvSpPr txBox="1"/>
          <p:nvPr/>
        </p:nvSpPr>
        <p:spPr>
          <a:xfrm>
            <a:off x="3262745" y="117910"/>
            <a:ext cx="6097978" cy="369332"/>
          </a:xfrm>
          <a:prstGeom prst="rect">
            <a:avLst/>
          </a:prstGeom>
          <a:noFill/>
        </p:spPr>
        <p:txBody>
          <a:bodyPr wrap="square">
            <a:spAutoFit/>
          </a:bodyPr>
          <a:lstStyle/>
          <a:p>
            <a:r>
              <a:rPr lang="en-US" b="1" dirty="0"/>
              <a:t>Building Data Pipelines with Airflow DAGs</a:t>
            </a:r>
          </a:p>
        </p:txBody>
      </p:sp>
      <p:sp>
        <p:nvSpPr>
          <p:cNvPr id="7" name="TextBox 6">
            <a:extLst>
              <a:ext uri="{FF2B5EF4-FFF2-40B4-BE49-F238E27FC236}">
                <a16:creationId xmlns:a16="http://schemas.microsoft.com/office/drawing/2014/main" id="{D009836F-5486-A915-5A15-ACE030446EF4}"/>
              </a:ext>
            </a:extLst>
          </p:cNvPr>
          <p:cNvSpPr txBox="1"/>
          <p:nvPr/>
        </p:nvSpPr>
        <p:spPr>
          <a:xfrm>
            <a:off x="463137" y="870028"/>
            <a:ext cx="11507189" cy="5875263"/>
          </a:xfrm>
          <a:prstGeom prst="rect">
            <a:avLst/>
          </a:prstGeom>
          <a:noFill/>
        </p:spPr>
        <p:txBody>
          <a:bodyPr wrap="square">
            <a:spAutoFit/>
          </a:bodyPr>
          <a:lstStyle/>
          <a:p>
            <a:pPr algn="l"/>
            <a:r>
              <a:rPr lang="en-CA" sz="1400" b="0" i="0" dirty="0">
                <a:solidFill>
                  <a:srgbClr val="333333"/>
                </a:solidFill>
                <a:effectLst/>
                <a:latin typeface="Source Sans Pro" panose="020B0503030403020204" pitchFamily="34" charset="0"/>
              </a:rPr>
              <a:t>The key advantage of Apache Airflow's approach to representing data pipelines as DAGs is that they are expressed as code, which makes your data pipelines more maintainable, testable, and collaborative. Tasks, the nodes in a DAG, are created by implementing Airflow's built-in operators.​In this module, you will learn about Apache Airflow having a rich UI that simplifies working with data pipelines. You will explore how to visualize your DAG in graph or tree mode. You will also learn about the key components of a DAG definition file, and you will learn that Airflow logs are saved into local file systems and then sent to cloud storage, search engines, and log analyzers.</a:t>
            </a:r>
          </a:p>
          <a:p>
            <a:pPr algn="l"/>
            <a:endParaRPr lang="en-CA" sz="1400" b="0" i="0" dirty="0">
              <a:solidFill>
                <a:srgbClr val="333333"/>
              </a:solidFill>
              <a:effectLst/>
              <a:latin typeface="Source Sans Pro" panose="020B0503030403020204" pitchFamily="34" charset="0"/>
            </a:endParaRP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main features and principles of Apache Airflow​</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Identify common use cases for Apache Airflow.</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workflows as DAGs of tasks and dependencies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key advantages of defining workflows as code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Show current DAGs in your environment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Summarize different ways to visualize a specific DAG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a DAG’s tasks and pause a DAG in Apache Airflow.</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key components of a DAG definition file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tasks by instantiating operators in a DAG definition file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and submit a DAG.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Use logging capabilities to monitor the task status and diagnose problems with DAG runs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accessing emitted metrics such as counters, gauges, and timers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Monitor a DAG in Apache Airflow’s web UI.</a:t>
            </a:r>
          </a:p>
        </p:txBody>
      </p:sp>
      <p:sp>
        <p:nvSpPr>
          <p:cNvPr id="8" name="TextBox 7">
            <a:extLst>
              <a:ext uri="{FF2B5EF4-FFF2-40B4-BE49-F238E27FC236}">
                <a16:creationId xmlns:a16="http://schemas.microsoft.com/office/drawing/2014/main" id="{D6CC4F6B-44EF-B0CB-C2D6-6E79BC96F743}"/>
              </a:ext>
            </a:extLst>
          </p:cNvPr>
          <p:cNvSpPr txBox="1"/>
          <p:nvPr/>
        </p:nvSpPr>
        <p:spPr>
          <a:xfrm>
            <a:off x="4726379" y="493969"/>
            <a:ext cx="1206292" cy="369332"/>
          </a:xfrm>
          <a:prstGeom prst="rect">
            <a:avLst/>
          </a:prstGeom>
          <a:noFill/>
        </p:spPr>
        <p:txBody>
          <a:bodyPr wrap="none" rtlCol="0">
            <a:spAutoFit/>
          </a:bodyPr>
          <a:lstStyle/>
          <a:p>
            <a:r>
              <a:rPr lang="en-US" dirty="0"/>
              <a:t>C8-Week-3</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53862-D458-705A-CF01-361A1166CA5B}"/>
              </a:ext>
            </a:extLst>
          </p:cNvPr>
          <p:cNvSpPr txBox="1"/>
          <p:nvPr/>
        </p:nvSpPr>
        <p:spPr>
          <a:xfrm>
            <a:off x="5270499" y="0"/>
            <a:ext cx="6683935"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'DAG' is a special kind of graph, called a directed acyclic graph.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simple graph consists of nodes and edges, like this. Here the circles are called nodes, and the lines connecting pairs of nodes are called edges.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directed graph is also a graph, but it has a bit more structure. As you can see here, each edge has a specified direction. It connects a starting node with another node.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lastly, the acyclic part means there are no loops, or sequences of directed edges that return to a node in the chain, such as the red cycle shown here.</a:t>
            </a:r>
          </a:p>
        </p:txBody>
      </p:sp>
      <p:pic>
        <p:nvPicPr>
          <p:cNvPr id="4" name="Picture 3">
            <a:extLst>
              <a:ext uri="{FF2B5EF4-FFF2-40B4-BE49-F238E27FC236}">
                <a16:creationId xmlns:a16="http://schemas.microsoft.com/office/drawing/2014/main" id="{906643BE-2EC3-D4FB-9504-FFDC47D8EDFE}"/>
              </a:ext>
            </a:extLst>
          </p:cNvPr>
          <p:cNvPicPr>
            <a:picLocks noChangeAspect="1"/>
          </p:cNvPicPr>
          <p:nvPr/>
        </p:nvPicPr>
        <p:blipFill>
          <a:blip r:embed="rId2"/>
          <a:stretch>
            <a:fillRect/>
          </a:stretch>
        </p:blipFill>
        <p:spPr>
          <a:xfrm>
            <a:off x="0" y="185271"/>
            <a:ext cx="5270500" cy="2641600"/>
          </a:xfrm>
          <a:prstGeom prst="rect">
            <a:avLst/>
          </a:prstGeom>
        </p:spPr>
      </p:pic>
      <p:sp>
        <p:nvSpPr>
          <p:cNvPr id="6" name="TextBox 5">
            <a:extLst>
              <a:ext uri="{FF2B5EF4-FFF2-40B4-BE49-F238E27FC236}">
                <a16:creationId xmlns:a16="http://schemas.microsoft.com/office/drawing/2014/main" id="{65F2B378-D4B5-4B11-E766-6778415248FA}"/>
              </a:ext>
            </a:extLst>
          </p:cNvPr>
          <p:cNvSpPr txBox="1"/>
          <p:nvPr/>
        </p:nvSpPr>
        <p:spPr>
          <a:xfrm>
            <a:off x="237565" y="3348742"/>
            <a:ext cx="8032376" cy="3008837"/>
          </a:xfrm>
          <a:prstGeom prst="rect">
            <a:avLst/>
          </a:prstGeom>
          <a:noFill/>
        </p:spPr>
        <p:txBody>
          <a:bodyPr wrap="square">
            <a:spAutoFit/>
          </a:bodyPr>
          <a:lstStyle/>
          <a:p>
            <a:pPr marL="342900" indent="-342900" algn="l">
              <a:lnSpc>
                <a:spcPct val="150000"/>
              </a:lnSpc>
              <a:buFont typeface="+mj-lt"/>
              <a:buAutoNum type="arabicPeriod"/>
            </a:pPr>
            <a:r>
              <a:rPr lang="en-CA" sz="1600" b="0" i="0" dirty="0">
                <a:solidFill>
                  <a:srgbClr val="333333"/>
                </a:solidFill>
                <a:effectLst/>
                <a:latin typeface="OpenSans"/>
              </a:rPr>
              <a:t>The simplest nontrivial DAG has a single directed edge and looks like this. It has a single root node which is connected to a single terminal node. </a:t>
            </a:r>
            <a:endParaRPr lang="en-CA" sz="1600" dirty="0">
              <a:solidFill>
                <a:srgbClr val="333333"/>
              </a:solidFill>
              <a:latin typeface="OpenSans"/>
            </a:endParaRPr>
          </a:p>
          <a:p>
            <a:pPr marL="342900" indent="-342900" algn="l">
              <a:lnSpc>
                <a:spcPct val="150000"/>
              </a:lnSpc>
              <a:buFont typeface="+mj-lt"/>
              <a:buAutoNum type="arabicPeriod"/>
            </a:pPr>
            <a:r>
              <a:rPr lang="en-CA" sz="1600" b="0" i="0" dirty="0">
                <a:solidFill>
                  <a:srgbClr val="333333"/>
                </a:solidFill>
                <a:effectLst/>
                <a:latin typeface="OpenSans"/>
              </a:rPr>
              <a:t>Here's another DAG, which we've already seen. It also has single root and terminal nodes. </a:t>
            </a:r>
            <a:endParaRPr lang="en-CA" sz="1600" dirty="0">
              <a:solidFill>
                <a:srgbClr val="333333"/>
              </a:solidFill>
              <a:latin typeface="OpenSans"/>
            </a:endParaRPr>
          </a:p>
          <a:p>
            <a:pPr marL="342900" indent="-342900" algn="l">
              <a:lnSpc>
                <a:spcPct val="150000"/>
              </a:lnSpc>
              <a:buFont typeface="+mj-lt"/>
              <a:buAutoNum type="arabicPeriod"/>
            </a:pPr>
            <a:r>
              <a:rPr lang="en-CA" sz="1600" b="0" i="0" dirty="0">
                <a:solidFill>
                  <a:srgbClr val="333333"/>
                </a:solidFill>
                <a:effectLst/>
                <a:latin typeface="OpenSans"/>
              </a:rPr>
              <a:t>Here's an example of a tree , which is a commonly used graph for representing family trees or directory structures. </a:t>
            </a:r>
            <a:r>
              <a:rPr lang="en-CA" sz="1600" b="1" i="0" dirty="0">
                <a:solidFill>
                  <a:srgbClr val="333333"/>
                </a:solidFill>
                <a:effectLst/>
                <a:latin typeface="OpenSans"/>
              </a:rPr>
              <a:t>All trees are DAGs, </a:t>
            </a:r>
            <a:r>
              <a:rPr lang="en-CA" sz="1600" b="0" i="0" u="sng" dirty="0">
                <a:solidFill>
                  <a:srgbClr val="333333"/>
                </a:solidFill>
                <a:effectLst/>
                <a:latin typeface="OpenSans"/>
              </a:rPr>
              <a:t>but not all DAGs are trees. </a:t>
            </a:r>
          </a:p>
          <a:p>
            <a:pPr marL="342900" indent="-342900" algn="l">
              <a:lnSpc>
                <a:spcPct val="150000"/>
              </a:lnSpc>
              <a:buFont typeface="+mj-lt"/>
              <a:buAutoNum type="arabicPeriod"/>
            </a:pPr>
            <a:r>
              <a:rPr lang="en-CA" sz="1600" b="0" i="0" dirty="0">
                <a:solidFill>
                  <a:srgbClr val="333333"/>
                </a:solidFill>
                <a:effectLst/>
                <a:latin typeface="OpenSans"/>
              </a:rPr>
              <a:t>For example, this DAG is not a tree since it has more than one root node.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DAG doesn't impose those restrictions, so a single node can have multiple parents and there may be multiple nodes with no parents. </a:t>
            </a:r>
          </a:p>
        </p:txBody>
      </p:sp>
      <p:pic>
        <p:nvPicPr>
          <p:cNvPr id="7" name="Picture 6">
            <a:extLst>
              <a:ext uri="{FF2B5EF4-FFF2-40B4-BE49-F238E27FC236}">
                <a16:creationId xmlns:a16="http://schemas.microsoft.com/office/drawing/2014/main" id="{73CC1769-6880-6D52-B0BD-96316FB7C100}"/>
              </a:ext>
            </a:extLst>
          </p:cNvPr>
          <p:cNvPicPr>
            <a:picLocks noChangeAspect="1"/>
          </p:cNvPicPr>
          <p:nvPr/>
        </p:nvPicPr>
        <p:blipFill>
          <a:blip r:embed="rId3"/>
          <a:stretch>
            <a:fillRect/>
          </a:stretch>
        </p:blipFill>
        <p:spPr>
          <a:xfrm>
            <a:off x="8269941" y="3750982"/>
            <a:ext cx="3898900" cy="1803400"/>
          </a:xfrm>
          <a:prstGeom prst="rect">
            <a:avLst/>
          </a:prstGeom>
        </p:spPr>
      </p:pic>
      <p:sp>
        <p:nvSpPr>
          <p:cNvPr id="8" name="TextBox 7">
            <a:extLst>
              <a:ext uri="{FF2B5EF4-FFF2-40B4-BE49-F238E27FC236}">
                <a16:creationId xmlns:a16="http://schemas.microsoft.com/office/drawing/2014/main" id="{7574609D-239D-B4A4-0359-9CD0674D33B4}"/>
              </a:ext>
            </a:extLst>
          </p:cNvPr>
          <p:cNvSpPr txBox="1"/>
          <p:nvPr/>
        </p:nvSpPr>
        <p:spPr>
          <a:xfrm>
            <a:off x="8417859" y="5204012"/>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175C769E-DDDA-C954-9437-BEF324FAA877}"/>
              </a:ext>
            </a:extLst>
          </p:cNvPr>
          <p:cNvSpPr txBox="1"/>
          <p:nvPr/>
        </p:nvSpPr>
        <p:spPr>
          <a:xfrm>
            <a:off x="9087286" y="5204012"/>
            <a:ext cx="301686" cy="369332"/>
          </a:xfrm>
          <a:prstGeom prst="rect">
            <a:avLst/>
          </a:prstGeom>
          <a:noFill/>
        </p:spPr>
        <p:txBody>
          <a:bodyPr wrap="none" rtlCol="0">
            <a:spAutoFit/>
          </a:bodyPr>
          <a:lstStyle/>
          <a:p>
            <a:r>
              <a:rPr lang="en-US" dirty="0"/>
              <a:t>2</a:t>
            </a:r>
          </a:p>
        </p:txBody>
      </p:sp>
      <p:sp>
        <p:nvSpPr>
          <p:cNvPr id="10" name="TextBox 9">
            <a:extLst>
              <a:ext uri="{FF2B5EF4-FFF2-40B4-BE49-F238E27FC236}">
                <a16:creationId xmlns:a16="http://schemas.microsoft.com/office/drawing/2014/main" id="{B0735BAC-F64B-244F-8D3A-FF12F54FBD33}"/>
              </a:ext>
            </a:extLst>
          </p:cNvPr>
          <p:cNvSpPr txBox="1"/>
          <p:nvPr/>
        </p:nvSpPr>
        <p:spPr>
          <a:xfrm>
            <a:off x="10058400" y="5204012"/>
            <a:ext cx="301686" cy="369332"/>
          </a:xfrm>
          <a:prstGeom prst="rect">
            <a:avLst/>
          </a:prstGeom>
          <a:noFill/>
        </p:spPr>
        <p:txBody>
          <a:bodyPr wrap="none" rtlCol="0">
            <a:spAutoFit/>
          </a:bodyPr>
          <a:lstStyle/>
          <a:p>
            <a:r>
              <a:rPr lang="en-US" dirty="0"/>
              <a:t>3</a:t>
            </a:r>
          </a:p>
        </p:txBody>
      </p:sp>
      <p:sp>
        <p:nvSpPr>
          <p:cNvPr id="11" name="TextBox 10">
            <a:extLst>
              <a:ext uri="{FF2B5EF4-FFF2-40B4-BE49-F238E27FC236}">
                <a16:creationId xmlns:a16="http://schemas.microsoft.com/office/drawing/2014/main" id="{5A9EAAEA-338A-6A9B-C899-67E0367E7C2F}"/>
              </a:ext>
            </a:extLst>
          </p:cNvPr>
          <p:cNvSpPr txBox="1"/>
          <p:nvPr/>
        </p:nvSpPr>
        <p:spPr>
          <a:xfrm>
            <a:off x="11954434" y="520401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66127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1D15B6-89D2-FC7B-12B4-2A28BEA1488D}"/>
              </a:ext>
            </a:extLst>
          </p:cNvPr>
          <p:cNvSpPr txBox="1"/>
          <p:nvPr/>
        </p:nvSpPr>
        <p:spPr>
          <a:xfrm>
            <a:off x="403413" y="3173506"/>
            <a:ext cx="11618258" cy="33733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DAGs are used to represent </a:t>
            </a:r>
            <a:r>
              <a:rPr lang="en-CA" b="1" i="0" dirty="0">
                <a:solidFill>
                  <a:srgbClr val="333333"/>
                </a:solidFill>
                <a:effectLst/>
                <a:latin typeface="OpenSans"/>
              </a:rPr>
              <a:t>workflows or pipelines </a:t>
            </a:r>
            <a:r>
              <a:rPr lang="en-CA" b="0" i="0" dirty="0">
                <a:solidFill>
                  <a:srgbClr val="333333"/>
                </a:solidFill>
                <a:effectLst/>
                <a:latin typeface="OpenSans"/>
              </a:rPr>
              <a:t>in Apache Airflow.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333333"/>
                </a:solidFill>
                <a:effectLst/>
                <a:latin typeface="OpenSans"/>
              </a:rPr>
              <a:t>Each </a:t>
            </a:r>
            <a:r>
              <a:rPr lang="en-CA" b="1" i="0" dirty="0">
                <a:solidFill>
                  <a:srgbClr val="333333"/>
                </a:solidFill>
                <a:effectLst/>
                <a:latin typeface="OpenSans"/>
              </a:rPr>
              <a:t>task</a:t>
            </a:r>
            <a:r>
              <a:rPr lang="en-CA" b="0" i="0" dirty="0">
                <a:solidFill>
                  <a:srgbClr val="333333"/>
                </a:solidFill>
                <a:effectLst/>
                <a:latin typeface="OpenSans"/>
              </a:rPr>
              <a:t> performed by your data pipeline is represented as a </a:t>
            </a:r>
            <a:r>
              <a:rPr lang="en-CA" b="1" i="0" dirty="0">
                <a:solidFill>
                  <a:srgbClr val="333333"/>
                </a:solidFill>
                <a:effectLst/>
                <a:latin typeface="OpenSans"/>
              </a:rPr>
              <a:t>node</a:t>
            </a:r>
            <a:r>
              <a:rPr lang="en-CA" b="0" i="0" dirty="0">
                <a:solidFill>
                  <a:srgbClr val="333333"/>
                </a:solidFill>
                <a:effectLst/>
                <a:latin typeface="OpenSans"/>
              </a:rPr>
              <a:t> in a DAG, while each of the </a:t>
            </a:r>
            <a:r>
              <a:rPr lang="en-CA" b="1" i="0" dirty="0">
                <a:solidFill>
                  <a:srgbClr val="333333"/>
                </a:solidFill>
                <a:effectLst/>
                <a:latin typeface="OpenSans"/>
              </a:rPr>
              <a:t>dependencies</a:t>
            </a:r>
            <a:r>
              <a:rPr lang="en-CA" b="0" i="0" dirty="0">
                <a:solidFill>
                  <a:srgbClr val="333333"/>
                </a:solidFill>
                <a:effectLst/>
                <a:latin typeface="OpenSans"/>
              </a:rPr>
              <a:t> between two tasks in your pipeline are represented as a directed </a:t>
            </a:r>
            <a:r>
              <a:rPr lang="en-CA" b="1" i="0" dirty="0">
                <a:solidFill>
                  <a:srgbClr val="333333"/>
                </a:solidFill>
                <a:effectLst/>
                <a:latin typeface="OpenSans"/>
              </a:rPr>
              <a:t>edge </a:t>
            </a:r>
            <a:r>
              <a:rPr lang="en-CA" b="0" i="0" dirty="0">
                <a:solidFill>
                  <a:srgbClr val="333333"/>
                </a:solidFill>
                <a:effectLst/>
                <a:latin typeface="OpenSans"/>
              </a:rPr>
              <a:t>in the DAG.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In other words, edges define the order in which the two tasks should run.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Thus, DAGs are used in Airflow to define what tasks should run, and in </a:t>
            </a:r>
            <a:r>
              <a:rPr lang="en-CA" b="1" i="0" dirty="0">
                <a:solidFill>
                  <a:srgbClr val="333333"/>
                </a:solidFill>
                <a:effectLst/>
                <a:latin typeface="OpenSans"/>
              </a:rPr>
              <a:t>what sequence </a:t>
            </a:r>
            <a:r>
              <a:rPr lang="en-CA" b="0" i="0" dirty="0">
                <a:solidFill>
                  <a:srgbClr val="333333"/>
                </a:solidFill>
                <a:effectLst/>
                <a:latin typeface="OpenSans"/>
              </a:rPr>
              <a:t>they should run.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 DAG is defined in a Python script, which represents the DAG’s structure.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Thus, the tasks and their dependencies are defined as code.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Also, scheduling instructions are specified as code in the DAG's script.</a:t>
            </a:r>
          </a:p>
        </p:txBody>
      </p:sp>
      <p:pic>
        <p:nvPicPr>
          <p:cNvPr id="4" name="Picture 3">
            <a:extLst>
              <a:ext uri="{FF2B5EF4-FFF2-40B4-BE49-F238E27FC236}">
                <a16:creationId xmlns:a16="http://schemas.microsoft.com/office/drawing/2014/main" id="{D99FA90B-CBA8-19BC-98D6-053399C80D93}"/>
              </a:ext>
            </a:extLst>
          </p:cNvPr>
          <p:cNvPicPr>
            <a:picLocks noChangeAspect="1"/>
          </p:cNvPicPr>
          <p:nvPr/>
        </p:nvPicPr>
        <p:blipFill>
          <a:blip r:embed="rId2"/>
          <a:stretch>
            <a:fillRect/>
          </a:stretch>
        </p:blipFill>
        <p:spPr>
          <a:xfrm>
            <a:off x="2339788" y="-1"/>
            <a:ext cx="7140388" cy="3193849"/>
          </a:xfrm>
          <a:prstGeom prst="rect">
            <a:avLst/>
          </a:prstGeom>
        </p:spPr>
      </p:pic>
    </p:spTree>
    <p:extLst>
      <p:ext uri="{BB962C8B-B14F-4D97-AF65-F5344CB8AC3E}">
        <p14:creationId xmlns:p14="http://schemas.microsoft.com/office/powerpoint/2010/main" val="475946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F0A0A-C628-F1C5-1013-AE83D7BC5FD5}"/>
              </a:ext>
            </a:extLst>
          </p:cNvPr>
          <p:cNvSpPr txBox="1"/>
          <p:nvPr/>
        </p:nvSpPr>
        <p:spPr>
          <a:xfrm>
            <a:off x="125880" y="3429000"/>
            <a:ext cx="11882344"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Just like the DAG itself, each task performed within your DAG is also written in Python.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Each task implements an operator: for example, a </a:t>
            </a:r>
            <a:r>
              <a:rPr lang="en-CA" b="1" i="0" dirty="0">
                <a:solidFill>
                  <a:srgbClr val="333333"/>
                </a:solidFill>
                <a:effectLst/>
                <a:latin typeface="OpenSans"/>
              </a:rPr>
              <a:t>Python operator</a:t>
            </a:r>
            <a:r>
              <a:rPr lang="en-CA" b="0" i="0" dirty="0">
                <a:solidFill>
                  <a:srgbClr val="333333"/>
                </a:solidFill>
                <a:effectLst/>
                <a:latin typeface="OpenSans"/>
              </a:rPr>
              <a:t> is used to deploy some Python code, a </a:t>
            </a:r>
            <a:r>
              <a:rPr lang="en-CA" b="1" i="0" dirty="0">
                <a:solidFill>
                  <a:srgbClr val="333333"/>
                </a:solidFill>
                <a:effectLst/>
                <a:latin typeface="OpenSans"/>
              </a:rPr>
              <a:t>SQL operator </a:t>
            </a:r>
            <a:r>
              <a:rPr lang="en-CA" b="0" i="0" dirty="0">
                <a:solidFill>
                  <a:srgbClr val="333333"/>
                </a:solidFill>
                <a:effectLst/>
                <a:latin typeface="OpenSans"/>
              </a:rPr>
              <a:t>to run a SQL query, and a </a:t>
            </a:r>
            <a:r>
              <a:rPr lang="en-CA" b="1" i="0" dirty="0">
                <a:solidFill>
                  <a:srgbClr val="333333"/>
                </a:solidFill>
                <a:effectLst/>
                <a:latin typeface="OpenSans"/>
              </a:rPr>
              <a:t>Bash operator </a:t>
            </a:r>
            <a:r>
              <a:rPr lang="en-CA" b="0" i="0" dirty="0">
                <a:solidFill>
                  <a:srgbClr val="333333"/>
                </a:solidFill>
                <a:effectLst/>
                <a:latin typeface="OpenSans"/>
              </a:rPr>
              <a:t>can be used to run a Bash command. </a:t>
            </a:r>
            <a:r>
              <a:rPr lang="en-CA" b="0" i="0" u="sng" dirty="0">
                <a:solidFill>
                  <a:srgbClr val="333333"/>
                </a:solidFill>
                <a:effectLst/>
                <a:latin typeface="OpenSans"/>
              </a:rPr>
              <a:t>Operators are used to define what each task in your DAG does</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1" i="0" dirty="0">
                <a:solidFill>
                  <a:srgbClr val="333333"/>
                </a:solidFill>
                <a:effectLst/>
                <a:latin typeface="OpenSans"/>
              </a:rPr>
              <a:t>Sensors </a:t>
            </a:r>
            <a:r>
              <a:rPr lang="en-CA" b="0" i="0" dirty="0">
                <a:solidFill>
                  <a:srgbClr val="333333"/>
                </a:solidFill>
                <a:effectLst/>
                <a:latin typeface="OpenSans"/>
              </a:rPr>
              <a:t>are a class of operators which are used to poll for a certain time or condition to be met. For example, you can use a sensor to check every 30 seconds whether a file exists, or whether another DAG has finished running.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There are many </a:t>
            </a:r>
            <a:r>
              <a:rPr lang="en-CA" b="0" i="0" u="sng" dirty="0">
                <a:solidFill>
                  <a:srgbClr val="333333"/>
                </a:solidFill>
                <a:effectLst/>
                <a:latin typeface="OpenSans"/>
              </a:rPr>
              <a:t>other types of operators, </a:t>
            </a:r>
            <a:r>
              <a:rPr lang="en-CA" b="0" i="0" dirty="0">
                <a:solidFill>
                  <a:srgbClr val="333333"/>
                </a:solidFill>
                <a:effectLst/>
                <a:latin typeface="OpenSans"/>
              </a:rPr>
              <a:t>including </a:t>
            </a:r>
            <a:r>
              <a:rPr lang="en-CA" b="1" i="0" dirty="0">
                <a:solidFill>
                  <a:srgbClr val="333333"/>
                </a:solidFill>
                <a:effectLst/>
                <a:latin typeface="OpenSans"/>
              </a:rPr>
              <a:t>email and HTTP request operators</a:t>
            </a:r>
            <a:r>
              <a:rPr lang="en-CA" b="0" i="0" dirty="0">
                <a:solidFill>
                  <a:srgbClr val="333333"/>
                </a:solidFill>
                <a:effectLst/>
                <a:latin typeface="OpenSans"/>
              </a:rPr>
              <a:t>.</a:t>
            </a:r>
          </a:p>
        </p:txBody>
      </p:sp>
      <p:pic>
        <p:nvPicPr>
          <p:cNvPr id="4" name="Picture 3">
            <a:extLst>
              <a:ext uri="{FF2B5EF4-FFF2-40B4-BE49-F238E27FC236}">
                <a16:creationId xmlns:a16="http://schemas.microsoft.com/office/drawing/2014/main" id="{1F8B01F1-1FC4-D1DD-7B5B-4C775B3EC60B}"/>
              </a:ext>
            </a:extLst>
          </p:cNvPr>
          <p:cNvPicPr>
            <a:picLocks noChangeAspect="1"/>
          </p:cNvPicPr>
          <p:nvPr/>
        </p:nvPicPr>
        <p:blipFill>
          <a:blip r:embed="rId2"/>
          <a:stretch>
            <a:fillRect/>
          </a:stretch>
        </p:blipFill>
        <p:spPr>
          <a:xfrm>
            <a:off x="2460812" y="143847"/>
            <a:ext cx="7261412" cy="3175545"/>
          </a:xfrm>
          <a:prstGeom prst="rect">
            <a:avLst/>
          </a:prstGeom>
        </p:spPr>
      </p:pic>
    </p:spTree>
    <p:extLst>
      <p:ext uri="{BB962C8B-B14F-4D97-AF65-F5344CB8AC3E}">
        <p14:creationId xmlns:p14="http://schemas.microsoft.com/office/powerpoint/2010/main" val="139594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8646A5-2B9A-99DB-C375-6F734F741D82}"/>
              </a:ext>
            </a:extLst>
          </p:cNvPr>
          <p:cNvSpPr txBox="1"/>
          <p:nvPr/>
        </p:nvSpPr>
        <p:spPr>
          <a:xfrm>
            <a:off x="0" y="3493170"/>
            <a:ext cx="11949953"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DAG python script consists: Library imports ,DAG arguments, DAG definition ,Task definitions, Task pipeline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first block of your DAG definition script is where you import any Python libraries that you require. For example, the ‘from airflow import DAG’ command to import the DAG module from the Airflow collection.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next block of code is for specifying default arguments for your DAG, such as its default ‘start date’.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comes the DAG definition, or instantiation block for your DAG, which specifies things like your default arguments.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Continuing along with our example DAG code, individual task definitions, which are the nodes of the DAG, form your DAG’s next building block. In this example we have two tasks, which happen to be Bash operators.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Finally, the task pipeline specifies the dependencies between your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'task two' depends on the result of 'task one'. And this forms the last logical block of your DAG script</a:t>
            </a:r>
          </a:p>
        </p:txBody>
      </p:sp>
      <p:pic>
        <p:nvPicPr>
          <p:cNvPr id="4" name="Picture 3">
            <a:extLst>
              <a:ext uri="{FF2B5EF4-FFF2-40B4-BE49-F238E27FC236}">
                <a16:creationId xmlns:a16="http://schemas.microsoft.com/office/drawing/2014/main" id="{405E2AC8-F1C7-E154-1310-835C90D0FCD5}"/>
              </a:ext>
            </a:extLst>
          </p:cNvPr>
          <p:cNvPicPr>
            <a:picLocks noChangeAspect="1"/>
          </p:cNvPicPr>
          <p:nvPr/>
        </p:nvPicPr>
        <p:blipFill>
          <a:blip r:embed="rId2"/>
          <a:stretch>
            <a:fillRect/>
          </a:stretch>
        </p:blipFill>
        <p:spPr>
          <a:xfrm>
            <a:off x="5031440" y="30057"/>
            <a:ext cx="7256991" cy="3603812"/>
          </a:xfrm>
          <a:prstGeom prst="rect">
            <a:avLst/>
          </a:prstGeom>
        </p:spPr>
      </p:pic>
      <p:pic>
        <p:nvPicPr>
          <p:cNvPr id="5" name="Picture 4">
            <a:extLst>
              <a:ext uri="{FF2B5EF4-FFF2-40B4-BE49-F238E27FC236}">
                <a16:creationId xmlns:a16="http://schemas.microsoft.com/office/drawing/2014/main" id="{E41ABDBA-B3EF-902F-2532-F4325B1CC85D}"/>
              </a:ext>
            </a:extLst>
          </p:cNvPr>
          <p:cNvPicPr>
            <a:picLocks noChangeAspect="1"/>
          </p:cNvPicPr>
          <p:nvPr/>
        </p:nvPicPr>
        <p:blipFill>
          <a:blip r:embed="rId3"/>
          <a:stretch>
            <a:fillRect/>
          </a:stretch>
        </p:blipFill>
        <p:spPr>
          <a:xfrm>
            <a:off x="0" y="69334"/>
            <a:ext cx="7363508" cy="3525259"/>
          </a:xfrm>
          <a:prstGeom prst="rect">
            <a:avLst/>
          </a:prstGeom>
        </p:spPr>
      </p:pic>
    </p:spTree>
    <p:extLst>
      <p:ext uri="{BB962C8B-B14F-4D97-AF65-F5344CB8AC3E}">
        <p14:creationId xmlns:p14="http://schemas.microsoft.com/office/powerpoint/2010/main" val="36458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1ACF7-60CF-1D3E-7D06-FB48B4130FA0}"/>
              </a:ext>
            </a:extLst>
          </p:cNvPr>
          <p:cNvPicPr>
            <a:picLocks noChangeAspect="1"/>
          </p:cNvPicPr>
          <p:nvPr/>
        </p:nvPicPr>
        <p:blipFill>
          <a:blip r:embed="rId2"/>
          <a:stretch>
            <a:fillRect/>
          </a:stretch>
        </p:blipFill>
        <p:spPr>
          <a:xfrm>
            <a:off x="97480" y="136600"/>
            <a:ext cx="4869935" cy="2419749"/>
          </a:xfrm>
          <a:prstGeom prst="rect">
            <a:avLst/>
          </a:prstGeom>
        </p:spPr>
      </p:pic>
      <p:sp>
        <p:nvSpPr>
          <p:cNvPr id="4" name="TextBox 3">
            <a:extLst>
              <a:ext uri="{FF2B5EF4-FFF2-40B4-BE49-F238E27FC236}">
                <a16:creationId xmlns:a16="http://schemas.microsoft.com/office/drawing/2014/main" id="{0BB07CB8-5E07-0F4F-1C8B-1B2EE76A0C41}"/>
              </a:ext>
            </a:extLst>
          </p:cNvPr>
          <p:cNvSpPr txBox="1"/>
          <p:nvPr/>
        </p:nvSpPr>
        <p:spPr>
          <a:xfrm>
            <a:off x="5078626" y="136600"/>
            <a:ext cx="7113374"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Your new DAG has been created, but it hasn't yet been deployed.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that end, Airflow Scheduler is designed to run as </a:t>
            </a:r>
            <a:r>
              <a:rPr lang="en-CA" sz="1400" b="1" i="0" dirty="0">
                <a:solidFill>
                  <a:srgbClr val="333333"/>
                </a:solidFill>
                <a:effectLst/>
                <a:latin typeface="OpenSans"/>
              </a:rPr>
              <a:t>a persistent service </a:t>
            </a:r>
            <a:r>
              <a:rPr lang="en-CA" sz="1400" b="0" i="0" dirty="0">
                <a:solidFill>
                  <a:srgbClr val="333333"/>
                </a:solidFill>
                <a:effectLst/>
                <a:latin typeface="OpenSans"/>
              </a:rPr>
              <a:t>within an Airflow production environment. Apache Airflow Scheduler can be used to deploy your workflow on an array of workers.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follows the tasks and dependencies that you specified in your DAG.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you start an Airflow Scheduler instance, your </a:t>
            </a:r>
            <a:r>
              <a:rPr lang="en-CA" sz="1400" b="1" i="0" dirty="0">
                <a:solidFill>
                  <a:srgbClr val="333333"/>
                </a:solidFill>
                <a:effectLst/>
                <a:latin typeface="OpenSans"/>
              </a:rPr>
              <a:t>DAGs will start running based on the 'start date' </a:t>
            </a:r>
            <a:r>
              <a:rPr lang="en-CA" sz="1400" b="0" i="0" dirty="0">
                <a:solidFill>
                  <a:srgbClr val="333333"/>
                </a:solidFill>
                <a:effectLst/>
                <a:latin typeface="OpenSans"/>
              </a:rPr>
              <a:t>you specified as code in each of your DAGs.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that, </a:t>
            </a:r>
            <a:r>
              <a:rPr lang="en-CA" sz="1400" b="1" i="0" dirty="0">
                <a:solidFill>
                  <a:srgbClr val="333333"/>
                </a:solidFill>
                <a:effectLst/>
                <a:latin typeface="OpenSans"/>
              </a:rPr>
              <a:t>the Scheduler triggers each subsequent DAG run </a:t>
            </a:r>
            <a:r>
              <a:rPr lang="en-CA" sz="1400" b="0" i="0" dirty="0">
                <a:solidFill>
                  <a:srgbClr val="333333"/>
                </a:solidFill>
                <a:effectLst/>
                <a:latin typeface="OpenSans"/>
              </a:rPr>
              <a:t>according to the schedule interval you specified. </a:t>
            </a:r>
          </a:p>
        </p:txBody>
      </p:sp>
      <p:sp>
        <p:nvSpPr>
          <p:cNvPr id="6" name="TextBox 5">
            <a:extLst>
              <a:ext uri="{FF2B5EF4-FFF2-40B4-BE49-F238E27FC236}">
                <a16:creationId xmlns:a16="http://schemas.microsoft.com/office/drawing/2014/main" id="{38470268-2488-DC3C-57F2-D4F7F28ED2AE}"/>
              </a:ext>
            </a:extLst>
          </p:cNvPr>
          <p:cNvSpPr txBox="1"/>
          <p:nvPr/>
        </p:nvSpPr>
        <p:spPr>
          <a:xfrm>
            <a:off x="0" y="3244318"/>
            <a:ext cx="6098058"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One of the </a:t>
            </a:r>
            <a:r>
              <a:rPr lang="en-CA" sz="1400" b="1" i="0" dirty="0">
                <a:solidFill>
                  <a:srgbClr val="333333"/>
                </a:solidFill>
                <a:effectLst/>
                <a:latin typeface="OpenSans"/>
              </a:rPr>
              <a:t>key advantages</a:t>
            </a:r>
            <a:r>
              <a:rPr lang="en-CA" sz="1400" b="0" i="0" dirty="0">
                <a:solidFill>
                  <a:srgbClr val="333333"/>
                </a:solidFill>
                <a:effectLst/>
                <a:latin typeface="OpenSans"/>
              </a:rPr>
              <a:t> of Apache Airflow's approach to representing data pipelines as DAGs is the fact that they are expressed as code.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workflows are defined as code, they become more </a:t>
            </a:r>
          </a:p>
          <a:p>
            <a:pPr marL="342900" indent="-342900" algn="l">
              <a:lnSpc>
                <a:spcPct val="150000"/>
              </a:lnSpc>
              <a:buFont typeface="+mj-lt"/>
              <a:buAutoNum type="arabicPeriod"/>
            </a:pPr>
            <a:r>
              <a:rPr lang="en-CA" sz="1400" b="1" i="0" dirty="0">
                <a:solidFill>
                  <a:srgbClr val="333333"/>
                </a:solidFill>
                <a:effectLst/>
                <a:latin typeface="OpenSans"/>
              </a:rPr>
              <a:t>Maintainable: </a:t>
            </a:r>
            <a:r>
              <a:rPr lang="en-CA" sz="1400" b="0" i="0" dirty="0">
                <a:solidFill>
                  <a:srgbClr val="333333"/>
                </a:solidFill>
                <a:effectLst/>
                <a:latin typeface="OpenSans"/>
              </a:rPr>
              <a:t>Developers can follow explicitly what has been specified, by reading the code. </a:t>
            </a:r>
          </a:p>
          <a:p>
            <a:pPr marL="342900" indent="-342900" algn="l">
              <a:lnSpc>
                <a:spcPct val="150000"/>
              </a:lnSpc>
              <a:buFont typeface="+mj-lt"/>
              <a:buAutoNum type="arabicPeriod"/>
            </a:pPr>
            <a:r>
              <a:rPr lang="en-CA" sz="1400" b="1" i="0" dirty="0" err="1">
                <a:solidFill>
                  <a:srgbClr val="333333"/>
                </a:solidFill>
                <a:effectLst/>
                <a:latin typeface="OpenSans"/>
              </a:rPr>
              <a:t>Versionable</a:t>
            </a:r>
            <a:r>
              <a:rPr lang="en-CA" sz="1400" b="1" i="0" dirty="0">
                <a:solidFill>
                  <a:srgbClr val="333333"/>
                </a:solidFill>
                <a:effectLst/>
                <a:latin typeface="OpenSans"/>
              </a:rPr>
              <a:t>: </a:t>
            </a:r>
            <a:r>
              <a:rPr lang="en-CA" sz="1400" b="0" i="0" dirty="0">
                <a:solidFill>
                  <a:srgbClr val="333333"/>
                </a:solidFill>
                <a:effectLst/>
                <a:latin typeface="OpenSans"/>
              </a:rPr>
              <a:t>Code revisions can easily be tracked by a version control system such as Git. </a:t>
            </a:r>
          </a:p>
          <a:p>
            <a:pPr marL="342900" indent="-342900" algn="l">
              <a:lnSpc>
                <a:spcPct val="150000"/>
              </a:lnSpc>
              <a:buFont typeface="+mj-lt"/>
              <a:buAutoNum type="arabicPeriod"/>
            </a:pPr>
            <a:r>
              <a:rPr lang="en-CA" sz="1400" b="1" i="0" dirty="0">
                <a:solidFill>
                  <a:srgbClr val="333333"/>
                </a:solidFill>
                <a:effectLst/>
                <a:latin typeface="OpenSans"/>
              </a:rPr>
              <a:t>Collaborative: </a:t>
            </a:r>
            <a:r>
              <a:rPr lang="en-CA" sz="1400" b="0" i="0" dirty="0">
                <a:solidFill>
                  <a:srgbClr val="333333"/>
                </a:solidFill>
                <a:effectLst/>
                <a:latin typeface="OpenSans"/>
              </a:rPr>
              <a:t>Teams of developers can easily collaborate on both development and maintenance of the code for the entire workflow, and </a:t>
            </a:r>
          </a:p>
          <a:p>
            <a:pPr marL="342900" indent="-342900" algn="l">
              <a:lnSpc>
                <a:spcPct val="150000"/>
              </a:lnSpc>
              <a:buFont typeface="+mj-lt"/>
              <a:buAutoNum type="arabicPeriod"/>
            </a:pPr>
            <a:r>
              <a:rPr lang="en-CA" sz="1400" b="1" i="0" dirty="0">
                <a:solidFill>
                  <a:srgbClr val="333333"/>
                </a:solidFill>
                <a:effectLst/>
                <a:latin typeface="OpenSans"/>
              </a:rPr>
              <a:t>Testable: </a:t>
            </a:r>
            <a:r>
              <a:rPr lang="en-CA" sz="1400" b="0" i="0" dirty="0">
                <a:solidFill>
                  <a:srgbClr val="333333"/>
                </a:solidFill>
                <a:effectLst/>
                <a:latin typeface="OpenSans"/>
              </a:rPr>
              <a:t>Any revisions can be passed through unit tests to ensure the code still works as intended.</a:t>
            </a:r>
          </a:p>
        </p:txBody>
      </p:sp>
      <p:pic>
        <p:nvPicPr>
          <p:cNvPr id="7" name="Picture 6">
            <a:extLst>
              <a:ext uri="{FF2B5EF4-FFF2-40B4-BE49-F238E27FC236}">
                <a16:creationId xmlns:a16="http://schemas.microsoft.com/office/drawing/2014/main" id="{D7DBD1E0-9805-5C56-DB06-7E351807721B}"/>
              </a:ext>
            </a:extLst>
          </p:cNvPr>
          <p:cNvPicPr>
            <a:picLocks noChangeAspect="1"/>
          </p:cNvPicPr>
          <p:nvPr/>
        </p:nvPicPr>
        <p:blipFill>
          <a:blip r:embed="rId3"/>
          <a:stretch>
            <a:fillRect/>
          </a:stretch>
        </p:blipFill>
        <p:spPr>
          <a:xfrm>
            <a:off x="6355663" y="3657600"/>
            <a:ext cx="5502587" cy="2708704"/>
          </a:xfrm>
          <a:prstGeom prst="rect">
            <a:avLst/>
          </a:prstGeom>
        </p:spPr>
      </p:pic>
    </p:spTree>
    <p:extLst>
      <p:ext uri="{BB962C8B-B14F-4D97-AF65-F5344CB8AC3E}">
        <p14:creationId xmlns:p14="http://schemas.microsoft.com/office/powerpoint/2010/main" val="116208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ECED4-C416-03DC-D181-B3AD2287CE12}"/>
              </a:ext>
            </a:extLst>
          </p:cNvPr>
          <p:cNvPicPr>
            <a:picLocks noChangeAspect="1"/>
          </p:cNvPicPr>
          <p:nvPr/>
        </p:nvPicPr>
        <p:blipFill>
          <a:blip r:embed="rId2"/>
          <a:stretch>
            <a:fillRect/>
          </a:stretch>
        </p:blipFill>
        <p:spPr>
          <a:xfrm>
            <a:off x="2209800" y="1520291"/>
            <a:ext cx="7772400" cy="3817417"/>
          </a:xfrm>
          <a:prstGeom prst="rect">
            <a:avLst/>
          </a:prstGeom>
        </p:spPr>
      </p:pic>
    </p:spTree>
    <p:extLst>
      <p:ext uri="{BB962C8B-B14F-4D97-AF65-F5344CB8AC3E}">
        <p14:creationId xmlns:p14="http://schemas.microsoft.com/office/powerpoint/2010/main" val="407085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11519B-9A78-796C-37DF-5FD325CFE45D}"/>
              </a:ext>
            </a:extLst>
          </p:cNvPr>
          <p:cNvSpPr txBox="1"/>
          <p:nvPr/>
        </p:nvSpPr>
        <p:spPr>
          <a:xfrm>
            <a:off x="3904735" y="1285103"/>
            <a:ext cx="2886624" cy="523220"/>
          </a:xfrm>
          <a:prstGeom prst="rect">
            <a:avLst/>
          </a:prstGeom>
          <a:noFill/>
        </p:spPr>
        <p:txBody>
          <a:bodyPr wrap="none" rtlCol="0">
            <a:spAutoFit/>
          </a:bodyPr>
          <a:lstStyle/>
          <a:p>
            <a:r>
              <a:rPr lang="en-US" sz="2800" b="1" u="sng" dirty="0"/>
              <a:t>Apache Airflow UI</a:t>
            </a:r>
          </a:p>
        </p:txBody>
      </p:sp>
      <p:sp>
        <p:nvSpPr>
          <p:cNvPr id="4" name="TextBox 3">
            <a:extLst>
              <a:ext uri="{FF2B5EF4-FFF2-40B4-BE49-F238E27FC236}">
                <a16:creationId xmlns:a16="http://schemas.microsoft.com/office/drawing/2014/main" id="{F7585B64-2080-CE8C-07BF-415A889563AF}"/>
              </a:ext>
            </a:extLst>
          </p:cNvPr>
          <p:cNvSpPr txBox="1"/>
          <p:nvPr/>
        </p:nvSpPr>
        <p:spPr>
          <a:xfrm>
            <a:off x="3049029" y="2551837"/>
            <a:ext cx="6700451"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Identify current DAGs in your environment.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different ways to visualize a specific DAG.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Review the code that defines your DAG.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Analyze the duration of each task in your DAG over multiple runs.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select context metadata for any task instance.</a:t>
            </a:r>
          </a:p>
        </p:txBody>
      </p:sp>
    </p:spTree>
    <p:extLst>
      <p:ext uri="{BB962C8B-B14F-4D97-AF65-F5344CB8AC3E}">
        <p14:creationId xmlns:p14="http://schemas.microsoft.com/office/powerpoint/2010/main" val="410033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E3D60-2A04-206F-7516-FCDED4D75130}"/>
              </a:ext>
            </a:extLst>
          </p:cNvPr>
          <p:cNvPicPr>
            <a:picLocks noChangeAspect="1"/>
          </p:cNvPicPr>
          <p:nvPr/>
        </p:nvPicPr>
        <p:blipFill>
          <a:blip r:embed="rId2"/>
          <a:stretch>
            <a:fillRect/>
          </a:stretch>
        </p:blipFill>
        <p:spPr>
          <a:xfrm>
            <a:off x="-1" y="116823"/>
            <a:ext cx="12078385" cy="5147155"/>
          </a:xfrm>
          <a:prstGeom prst="rect">
            <a:avLst/>
          </a:prstGeom>
        </p:spPr>
      </p:pic>
    </p:spTree>
    <p:extLst>
      <p:ext uri="{BB962C8B-B14F-4D97-AF65-F5344CB8AC3E}">
        <p14:creationId xmlns:p14="http://schemas.microsoft.com/office/powerpoint/2010/main" val="16766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BD2E9-CC63-54C1-6A7D-F8F16D2603C2}"/>
              </a:ext>
            </a:extLst>
          </p:cNvPr>
          <p:cNvPicPr>
            <a:picLocks noChangeAspect="1"/>
          </p:cNvPicPr>
          <p:nvPr/>
        </p:nvPicPr>
        <p:blipFill>
          <a:blip r:embed="rId2"/>
          <a:stretch>
            <a:fillRect/>
          </a:stretch>
        </p:blipFill>
        <p:spPr>
          <a:xfrm>
            <a:off x="0" y="169197"/>
            <a:ext cx="12172528" cy="5527268"/>
          </a:xfrm>
          <a:prstGeom prst="rect">
            <a:avLst/>
          </a:prstGeom>
        </p:spPr>
      </p:pic>
    </p:spTree>
    <p:extLst>
      <p:ext uri="{BB962C8B-B14F-4D97-AF65-F5344CB8AC3E}">
        <p14:creationId xmlns:p14="http://schemas.microsoft.com/office/powerpoint/2010/main" val="849526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D3CBFE-67B6-A02D-1837-13C11837DD33}"/>
              </a:ext>
            </a:extLst>
          </p:cNvPr>
          <p:cNvPicPr>
            <a:picLocks noChangeAspect="1"/>
          </p:cNvPicPr>
          <p:nvPr/>
        </p:nvPicPr>
        <p:blipFill>
          <a:blip r:embed="rId2"/>
          <a:stretch>
            <a:fillRect/>
          </a:stretch>
        </p:blipFill>
        <p:spPr>
          <a:xfrm>
            <a:off x="0" y="146948"/>
            <a:ext cx="12184990" cy="4944036"/>
          </a:xfrm>
          <a:prstGeom prst="rect">
            <a:avLst/>
          </a:prstGeom>
        </p:spPr>
      </p:pic>
    </p:spTree>
    <p:extLst>
      <p:ext uri="{BB962C8B-B14F-4D97-AF65-F5344CB8AC3E}">
        <p14:creationId xmlns:p14="http://schemas.microsoft.com/office/powerpoint/2010/main" val="218234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9D91C-BE5A-DADE-B8C3-2B3F22551878}"/>
              </a:ext>
            </a:extLst>
          </p:cNvPr>
          <p:cNvSpPr txBox="1"/>
          <p:nvPr/>
        </p:nvSpPr>
        <p:spPr>
          <a:xfrm>
            <a:off x="3738282" y="1143000"/>
            <a:ext cx="4928080" cy="400110"/>
          </a:xfrm>
          <a:prstGeom prst="rect">
            <a:avLst/>
          </a:prstGeom>
          <a:noFill/>
        </p:spPr>
        <p:txBody>
          <a:bodyPr wrap="none" rtlCol="0">
            <a:spAutoFit/>
          </a:bodyPr>
          <a:lstStyle/>
          <a:p>
            <a:r>
              <a:rPr lang="en-US" sz="2000" b="1" u="sng" dirty="0"/>
              <a:t>Using Apache Airflow to Build Data Pipelines</a:t>
            </a:r>
          </a:p>
        </p:txBody>
      </p:sp>
      <p:sp>
        <p:nvSpPr>
          <p:cNvPr id="4" name="TextBox 3">
            <a:extLst>
              <a:ext uri="{FF2B5EF4-FFF2-40B4-BE49-F238E27FC236}">
                <a16:creationId xmlns:a16="http://schemas.microsoft.com/office/drawing/2014/main" id="{63F2B97B-87BF-4D25-7968-BDF9CA66FEC3}"/>
              </a:ext>
            </a:extLst>
          </p:cNvPr>
          <p:cNvSpPr txBox="1"/>
          <p:nvPr/>
        </p:nvSpPr>
        <p:spPr>
          <a:xfrm>
            <a:off x="726142" y="2690336"/>
            <a:ext cx="11080376"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Recognize Apache Airflow as a platform to programmatically </a:t>
            </a:r>
            <a:r>
              <a:rPr lang="en-CA" b="1" i="0" dirty="0">
                <a:solidFill>
                  <a:srgbClr val="333333"/>
                </a:solidFill>
                <a:effectLst/>
                <a:latin typeface="OpenSans"/>
              </a:rPr>
              <a:t>author, schedule, and monitor workflows</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the </a:t>
            </a:r>
            <a:r>
              <a:rPr lang="en-CA" b="1" i="0" dirty="0">
                <a:solidFill>
                  <a:srgbClr val="333333"/>
                </a:solidFill>
                <a:effectLst/>
                <a:latin typeface="OpenSans"/>
              </a:rPr>
              <a:t>main features and principles </a:t>
            </a:r>
            <a:r>
              <a:rPr lang="en-CA" b="0" i="0" dirty="0">
                <a:solidFill>
                  <a:srgbClr val="333333"/>
                </a:solidFill>
                <a:effectLst/>
                <a:latin typeface="OpenSans"/>
              </a:rPr>
              <a:t>of Apache Airflow.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common </a:t>
            </a:r>
            <a:r>
              <a:rPr lang="en-CA" b="1" i="0" dirty="0">
                <a:solidFill>
                  <a:srgbClr val="333333"/>
                </a:solidFill>
                <a:effectLst/>
                <a:latin typeface="OpenSans"/>
              </a:rPr>
              <a:t>use cases </a:t>
            </a:r>
            <a:r>
              <a:rPr lang="en-CA" b="0" i="0" dirty="0">
                <a:solidFill>
                  <a:srgbClr val="333333"/>
                </a:solidFill>
                <a:effectLst/>
                <a:latin typeface="OpenSans"/>
              </a:rPr>
              <a:t>for Apache Airflow.</a:t>
            </a:r>
          </a:p>
        </p:txBody>
      </p:sp>
    </p:spTree>
    <p:extLst>
      <p:ext uri="{BB962C8B-B14F-4D97-AF65-F5344CB8AC3E}">
        <p14:creationId xmlns:p14="http://schemas.microsoft.com/office/powerpoint/2010/main" val="248703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CC7C11-6E78-812D-02CF-6FC07D7BDE2F}"/>
              </a:ext>
            </a:extLst>
          </p:cNvPr>
          <p:cNvPicPr>
            <a:picLocks noChangeAspect="1"/>
          </p:cNvPicPr>
          <p:nvPr/>
        </p:nvPicPr>
        <p:blipFill>
          <a:blip r:embed="rId2"/>
          <a:stretch>
            <a:fillRect/>
          </a:stretch>
        </p:blipFill>
        <p:spPr>
          <a:xfrm>
            <a:off x="444843" y="345989"/>
            <a:ext cx="11088049" cy="6287521"/>
          </a:xfrm>
          <a:prstGeom prst="rect">
            <a:avLst/>
          </a:prstGeom>
        </p:spPr>
      </p:pic>
    </p:spTree>
    <p:extLst>
      <p:ext uri="{BB962C8B-B14F-4D97-AF65-F5344CB8AC3E}">
        <p14:creationId xmlns:p14="http://schemas.microsoft.com/office/powerpoint/2010/main" val="106714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CA802B-5BC6-6650-42CC-33B92DC1F921}"/>
              </a:ext>
            </a:extLst>
          </p:cNvPr>
          <p:cNvPicPr>
            <a:picLocks noChangeAspect="1"/>
          </p:cNvPicPr>
          <p:nvPr/>
        </p:nvPicPr>
        <p:blipFill>
          <a:blip r:embed="rId2"/>
          <a:stretch>
            <a:fillRect/>
          </a:stretch>
        </p:blipFill>
        <p:spPr>
          <a:xfrm>
            <a:off x="306859" y="145937"/>
            <a:ext cx="11469129" cy="6188211"/>
          </a:xfrm>
          <a:prstGeom prst="rect">
            <a:avLst/>
          </a:prstGeom>
        </p:spPr>
      </p:pic>
    </p:spTree>
    <p:extLst>
      <p:ext uri="{BB962C8B-B14F-4D97-AF65-F5344CB8AC3E}">
        <p14:creationId xmlns:p14="http://schemas.microsoft.com/office/powerpoint/2010/main" val="140587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D6A38-C7AA-64C4-2E71-EDE33EB32D1B}"/>
              </a:ext>
            </a:extLst>
          </p:cNvPr>
          <p:cNvPicPr>
            <a:picLocks noChangeAspect="1"/>
          </p:cNvPicPr>
          <p:nvPr/>
        </p:nvPicPr>
        <p:blipFill>
          <a:blip r:embed="rId2"/>
          <a:stretch>
            <a:fillRect/>
          </a:stretch>
        </p:blipFill>
        <p:spPr>
          <a:xfrm>
            <a:off x="96794" y="97687"/>
            <a:ext cx="7772400" cy="1991771"/>
          </a:xfrm>
          <a:prstGeom prst="rect">
            <a:avLst/>
          </a:prstGeom>
        </p:spPr>
      </p:pic>
      <p:pic>
        <p:nvPicPr>
          <p:cNvPr id="3" name="Picture 2">
            <a:extLst>
              <a:ext uri="{FF2B5EF4-FFF2-40B4-BE49-F238E27FC236}">
                <a16:creationId xmlns:a16="http://schemas.microsoft.com/office/drawing/2014/main" id="{42B5FB08-C32E-A8E6-F59E-EC834B9ADD78}"/>
              </a:ext>
            </a:extLst>
          </p:cNvPr>
          <p:cNvPicPr>
            <a:picLocks noChangeAspect="1"/>
          </p:cNvPicPr>
          <p:nvPr/>
        </p:nvPicPr>
        <p:blipFill>
          <a:blip r:embed="rId3"/>
          <a:stretch>
            <a:fillRect/>
          </a:stretch>
        </p:blipFill>
        <p:spPr>
          <a:xfrm>
            <a:off x="356286" y="2256797"/>
            <a:ext cx="7181335" cy="4404662"/>
          </a:xfrm>
          <a:prstGeom prst="rect">
            <a:avLst/>
          </a:prstGeom>
        </p:spPr>
      </p:pic>
    </p:spTree>
    <p:extLst>
      <p:ext uri="{BB962C8B-B14F-4D97-AF65-F5344CB8AC3E}">
        <p14:creationId xmlns:p14="http://schemas.microsoft.com/office/powerpoint/2010/main" val="242008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EF8BA-D4C5-8A2D-40A7-516383DF6B67}"/>
              </a:ext>
            </a:extLst>
          </p:cNvPr>
          <p:cNvPicPr>
            <a:picLocks noChangeAspect="1"/>
          </p:cNvPicPr>
          <p:nvPr/>
        </p:nvPicPr>
        <p:blipFill>
          <a:blip r:embed="rId2"/>
          <a:stretch>
            <a:fillRect/>
          </a:stretch>
        </p:blipFill>
        <p:spPr>
          <a:xfrm>
            <a:off x="133865" y="173281"/>
            <a:ext cx="7772400" cy="1469882"/>
          </a:xfrm>
          <a:prstGeom prst="rect">
            <a:avLst/>
          </a:prstGeom>
        </p:spPr>
      </p:pic>
      <p:pic>
        <p:nvPicPr>
          <p:cNvPr id="3" name="Picture 2">
            <a:extLst>
              <a:ext uri="{FF2B5EF4-FFF2-40B4-BE49-F238E27FC236}">
                <a16:creationId xmlns:a16="http://schemas.microsoft.com/office/drawing/2014/main" id="{2476CF60-FE60-742B-05AF-F1CCE1485087}"/>
              </a:ext>
            </a:extLst>
          </p:cNvPr>
          <p:cNvPicPr>
            <a:picLocks noChangeAspect="1"/>
          </p:cNvPicPr>
          <p:nvPr/>
        </p:nvPicPr>
        <p:blipFill>
          <a:blip r:embed="rId3"/>
          <a:stretch>
            <a:fillRect/>
          </a:stretch>
        </p:blipFill>
        <p:spPr>
          <a:xfrm>
            <a:off x="5808271" y="679622"/>
            <a:ext cx="6249864" cy="6178378"/>
          </a:xfrm>
          <a:prstGeom prst="rect">
            <a:avLst/>
          </a:prstGeom>
        </p:spPr>
      </p:pic>
    </p:spTree>
    <p:extLst>
      <p:ext uri="{BB962C8B-B14F-4D97-AF65-F5344CB8AC3E}">
        <p14:creationId xmlns:p14="http://schemas.microsoft.com/office/powerpoint/2010/main" val="371975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DB876-79F2-0393-32AF-8CC94E9DECE3}"/>
              </a:ext>
            </a:extLst>
          </p:cNvPr>
          <p:cNvSpPr txBox="1"/>
          <p:nvPr/>
        </p:nvSpPr>
        <p:spPr>
          <a:xfrm>
            <a:off x="4707924" y="827902"/>
            <a:ext cx="3221972" cy="461665"/>
          </a:xfrm>
          <a:prstGeom prst="rect">
            <a:avLst/>
          </a:prstGeom>
          <a:noFill/>
        </p:spPr>
        <p:txBody>
          <a:bodyPr wrap="none" rtlCol="0">
            <a:spAutoFit/>
          </a:bodyPr>
          <a:lstStyle/>
          <a:p>
            <a:r>
              <a:rPr lang="en-US" sz="2400" b="1" u="sng" dirty="0"/>
              <a:t>Build DAG using Airflow</a:t>
            </a:r>
          </a:p>
        </p:txBody>
      </p:sp>
      <p:sp>
        <p:nvSpPr>
          <p:cNvPr id="4" name="TextBox 3">
            <a:extLst>
              <a:ext uri="{FF2B5EF4-FFF2-40B4-BE49-F238E27FC236}">
                <a16:creationId xmlns:a16="http://schemas.microsoft.com/office/drawing/2014/main" id="{5C316A33-2F87-58E6-1C74-335D345D21CC}"/>
              </a:ext>
            </a:extLst>
          </p:cNvPr>
          <p:cNvSpPr txBox="1"/>
          <p:nvPr/>
        </p:nvSpPr>
        <p:spPr>
          <a:xfrm>
            <a:off x="3049030" y="2413338"/>
            <a:ext cx="8442754"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Interpret an Airflow pipeline as a Python script that defines an Airflow DAG object.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the key components of a DAG definition file.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Create tasks by instantiating operators in your DAG definition file.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Set up dependencies amongst tasks</a:t>
            </a:r>
          </a:p>
        </p:txBody>
      </p:sp>
    </p:spTree>
    <p:extLst>
      <p:ext uri="{BB962C8B-B14F-4D97-AF65-F5344CB8AC3E}">
        <p14:creationId xmlns:p14="http://schemas.microsoft.com/office/powerpoint/2010/main" val="25482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C1358C-4F73-8B4C-1917-930100055D13}"/>
              </a:ext>
            </a:extLst>
          </p:cNvPr>
          <p:cNvPicPr>
            <a:picLocks noChangeAspect="1"/>
          </p:cNvPicPr>
          <p:nvPr/>
        </p:nvPicPr>
        <p:blipFill>
          <a:blip r:embed="rId2"/>
          <a:stretch>
            <a:fillRect/>
          </a:stretch>
        </p:blipFill>
        <p:spPr>
          <a:xfrm>
            <a:off x="175911" y="364180"/>
            <a:ext cx="5483013" cy="2418489"/>
          </a:xfrm>
          <a:prstGeom prst="rect">
            <a:avLst/>
          </a:prstGeom>
        </p:spPr>
      </p:pic>
      <p:sp>
        <p:nvSpPr>
          <p:cNvPr id="6" name="TextBox 5">
            <a:extLst>
              <a:ext uri="{FF2B5EF4-FFF2-40B4-BE49-F238E27FC236}">
                <a16:creationId xmlns:a16="http://schemas.microsoft.com/office/drawing/2014/main" id="{D93C54B1-87AE-9C2C-A9E3-68E01D1888F3}"/>
              </a:ext>
            </a:extLst>
          </p:cNvPr>
          <p:cNvSpPr txBox="1"/>
          <p:nvPr/>
        </p:nvSpPr>
        <p:spPr>
          <a:xfrm>
            <a:off x="5470954" y="3509319"/>
            <a:ext cx="6098058"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Let's implement a simple Apache Airflow pipeline by writing a DAG definition script.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We will create a very simple pipeline called </a:t>
            </a:r>
            <a:r>
              <a:rPr lang="en-CA" b="1" i="0" dirty="0">
                <a:solidFill>
                  <a:srgbClr val="333333"/>
                </a:solidFill>
                <a:effectLst/>
                <a:latin typeface="OpenSans"/>
              </a:rPr>
              <a:t>'simple example </a:t>
            </a:r>
            <a:r>
              <a:rPr lang="en-CA" b="1" i="0" dirty="0" err="1">
                <a:solidFill>
                  <a:srgbClr val="333333"/>
                </a:solidFill>
                <a:effectLst/>
                <a:latin typeface="OpenSans"/>
              </a:rPr>
              <a:t>DAG.py</a:t>
            </a:r>
            <a:r>
              <a:rPr lang="en-CA" b="1" i="0" dirty="0">
                <a:solidFill>
                  <a:srgbClr val="333333"/>
                </a:solidFill>
                <a:effectLst/>
                <a:latin typeface="OpenSans"/>
              </a:rPr>
              <a:t>'</a:t>
            </a:r>
            <a:r>
              <a:rPr lang="en-CA" b="0" i="0" dirty="0">
                <a:solidFill>
                  <a:srgbClr val="333333"/>
                </a:solidFill>
                <a:effectLst/>
                <a:latin typeface="OpenSans"/>
              </a:rPr>
              <a:t>, that</a:t>
            </a:r>
            <a:r>
              <a:rPr lang="en-CA" dirty="0">
                <a:solidFill>
                  <a:srgbClr val="333333"/>
                </a:solidFill>
                <a:latin typeface="OpenSans"/>
              </a:rPr>
              <a:t> </a:t>
            </a:r>
            <a:r>
              <a:rPr lang="en-CA" b="0" i="0" dirty="0">
                <a:solidFill>
                  <a:srgbClr val="333333"/>
                </a:solidFill>
                <a:effectLst/>
                <a:latin typeface="OpenSans"/>
              </a:rPr>
              <a:t>prints a greeting, and then prints the current date and time.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We will also schedule it to repeat the process every five seconds.</a:t>
            </a:r>
          </a:p>
        </p:txBody>
      </p:sp>
      <p:pic>
        <p:nvPicPr>
          <p:cNvPr id="7" name="Picture 6">
            <a:extLst>
              <a:ext uri="{FF2B5EF4-FFF2-40B4-BE49-F238E27FC236}">
                <a16:creationId xmlns:a16="http://schemas.microsoft.com/office/drawing/2014/main" id="{13F13D5F-6240-FA0D-8388-E5E7276E463A}"/>
              </a:ext>
            </a:extLst>
          </p:cNvPr>
          <p:cNvPicPr>
            <a:picLocks noChangeAspect="1"/>
          </p:cNvPicPr>
          <p:nvPr/>
        </p:nvPicPr>
        <p:blipFill>
          <a:blip r:embed="rId3"/>
          <a:stretch>
            <a:fillRect/>
          </a:stretch>
        </p:blipFill>
        <p:spPr>
          <a:xfrm>
            <a:off x="200454" y="3429000"/>
            <a:ext cx="4813300" cy="2222500"/>
          </a:xfrm>
          <a:prstGeom prst="rect">
            <a:avLst/>
          </a:prstGeom>
        </p:spPr>
      </p:pic>
    </p:spTree>
    <p:extLst>
      <p:ext uri="{BB962C8B-B14F-4D97-AF65-F5344CB8AC3E}">
        <p14:creationId xmlns:p14="http://schemas.microsoft.com/office/powerpoint/2010/main" val="3403113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DB268D-85B6-7719-E280-C08AE7689C41}"/>
              </a:ext>
            </a:extLst>
          </p:cNvPr>
          <p:cNvPicPr>
            <a:picLocks noChangeAspect="1"/>
          </p:cNvPicPr>
          <p:nvPr/>
        </p:nvPicPr>
        <p:blipFill>
          <a:blip r:embed="rId2"/>
          <a:stretch>
            <a:fillRect/>
          </a:stretch>
        </p:blipFill>
        <p:spPr>
          <a:xfrm>
            <a:off x="216758" y="622300"/>
            <a:ext cx="4838700" cy="1955800"/>
          </a:xfrm>
          <a:prstGeom prst="rect">
            <a:avLst/>
          </a:prstGeom>
        </p:spPr>
      </p:pic>
      <p:sp>
        <p:nvSpPr>
          <p:cNvPr id="3" name="TextBox 2">
            <a:extLst>
              <a:ext uri="{FF2B5EF4-FFF2-40B4-BE49-F238E27FC236}">
                <a16:creationId xmlns:a16="http://schemas.microsoft.com/office/drawing/2014/main" id="{8E117431-8188-64F3-F227-F28B57A475B7}"/>
              </a:ext>
            </a:extLst>
          </p:cNvPr>
          <p:cNvSpPr txBox="1"/>
          <p:nvPr/>
        </p:nvSpPr>
        <p:spPr>
          <a:xfrm>
            <a:off x="135924" y="135924"/>
            <a:ext cx="1891030" cy="369332"/>
          </a:xfrm>
          <a:prstGeom prst="rect">
            <a:avLst/>
          </a:prstGeom>
          <a:noFill/>
        </p:spPr>
        <p:txBody>
          <a:bodyPr wrap="none" rtlCol="0">
            <a:spAutoFit/>
          </a:bodyPr>
          <a:lstStyle/>
          <a:p>
            <a:r>
              <a:rPr lang="en-US" b="1" dirty="0"/>
              <a:t>1.  Library Import </a:t>
            </a:r>
          </a:p>
        </p:txBody>
      </p:sp>
      <p:pic>
        <p:nvPicPr>
          <p:cNvPr id="4" name="Picture 3">
            <a:extLst>
              <a:ext uri="{FF2B5EF4-FFF2-40B4-BE49-F238E27FC236}">
                <a16:creationId xmlns:a16="http://schemas.microsoft.com/office/drawing/2014/main" id="{E327B53C-3CB4-05F5-9592-054A7B016DCC}"/>
              </a:ext>
            </a:extLst>
          </p:cNvPr>
          <p:cNvPicPr>
            <a:picLocks noChangeAspect="1"/>
          </p:cNvPicPr>
          <p:nvPr/>
        </p:nvPicPr>
        <p:blipFill>
          <a:blip r:embed="rId3"/>
          <a:stretch>
            <a:fillRect/>
          </a:stretch>
        </p:blipFill>
        <p:spPr>
          <a:xfrm>
            <a:off x="135924" y="3615553"/>
            <a:ext cx="4919534" cy="2894828"/>
          </a:xfrm>
          <a:prstGeom prst="rect">
            <a:avLst/>
          </a:prstGeom>
        </p:spPr>
      </p:pic>
      <p:sp>
        <p:nvSpPr>
          <p:cNvPr id="5" name="TextBox 4">
            <a:extLst>
              <a:ext uri="{FF2B5EF4-FFF2-40B4-BE49-F238E27FC236}">
                <a16:creationId xmlns:a16="http://schemas.microsoft.com/office/drawing/2014/main" id="{CFAD5BC3-AF9A-FDAF-CB57-F11568D0125A}"/>
              </a:ext>
            </a:extLst>
          </p:cNvPr>
          <p:cNvSpPr txBox="1"/>
          <p:nvPr/>
        </p:nvSpPr>
        <p:spPr>
          <a:xfrm>
            <a:off x="216758" y="3274541"/>
            <a:ext cx="1939762" cy="369332"/>
          </a:xfrm>
          <a:prstGeom prst="rect">
            <a:avLst/>
          </a:prstGeom>
          <a:noFill/>
        </p:spPr>
        <p:txBody>
          <a:bodyPr wrap="none" rtlCol="0">
            <a:spAutoFit/>
          </a:bodyPr>
          <a:lstStyle/>
          <a:p>
            <a:r>
              <a:rPr lang="en-US" b="1" dirty="0"/>
              <a:t>2. DAG Arguments</a:t>
            </a:r>
          </a:p>
        </p:txBody>
      </p:sp>
      <p:pic>
        <p:nvPicPr>
          <p:cNvPr id="6" name="Picture 5">
            <a:extLst>
              <a:ext uri="{FF2B5EF4-FFF2-40B4-BE49-F238E27FC236}">
                <a16:creationId xmlns:a16="http://schemas.microsoft.com/office/drawing/2014/main" id="{77DC02B1-8885-79F6-305E-111EF64CC48A}"/>
              </a:ext>
            </a:extLst>
          </p:cNvPr>
          <p:cNvPicPr>
            <a:picLocks noChangeAspect="1"/>
          </p:cNvPicPr>
          <p:nvPr/>
        </p:nvPicPr>
        <p:blipFill>
          <a:blip r:embed="rId4"/>
          <a:stretch>
            <a:fillRect/>
          </a:stretch>
        </p:blipFill>
        <p:spPr>
          <a:xfrm>
            <a:off x="5365137" y="337729"/>
            <a:ext cx="4530811" cy="2803310"/>
          </a:xfrm>
          <a:prstGeom prst="rect">
            <a:avLst/>
          </a:prstGeom>
        </p:spPr>
      </p:pic>
      <p:sp>
        <p:nvSpPr>
          <p:cNvPr id="7" name="TextBox 6">
            <a:extLst>
              <a:ext uri="{FF2B5EF4-FFF2-40B4-BE49-F238E27FC236}">
                <a16:creationId xmlns:a16="http://schemas.microsoft.com/office/drawing/2014/main" id="{186E12CB-E76D-7D01-F6AD-8376CBA1A7AC}"/>
              </a:ext>
            </a:extLst>
          </p:cNvPr>
          <p:cNvSpPr txBox="1"/>
          <p:nvPr/>
        </p:nvSpPr>
        <p:spPr>
          <a:xfrm>
            <a:off x="5365137" y="0"/>
            <a:ext cx="1792222" cy="369332"/>
          </a:xfrm>
          <a:prstGeom prst="rect">
            <a:avLst/>
          </a:prstGeom>
          <a:noFill/>
        </p:spPr>
        <p:txBody>
          <a:bodyPr wrap="none" rtlCol="0">
            <a:spAutoFit/>
          </a:bodyPr>
          <a:lstStyle/>
          <a:p>
            <a:r>
              <a:rPr lang="en-US" b="1" dirty="0"/>
              <a:t>3.DAG Definition</a:t>
            </a:r>
          </a:p>
        </p:txBody>
      </p:sp>
      <p:pic>
        <p:nvPicPr>
          <p:cNvPr id="8" name="Picture 7">
            <a:extLst>
              <a:ext uri="{FF2B5EF4-FFF2-40B4-BE49-F238E27FC236}">
                <a16:creationId xmlns:a16="http://schemas.microsoft.com/office/drawing/2014/main" id="{6CDDCAC6-B26B-2B13-1FB8-F874A05CEBCF}"/>
              </a:ext>
            </a:extLst>
          </p:cNvPr>
          <p:cNvPicPr>
            <a:picLocks noChangeAspect="1"/>
          </p:cNvPicPr>
          <p:nvPr/>
        </p:nvPicPr>
        <p:blipFill>
          <a:blip r:embed="rId5"/>
          <a:stretch>
            <a:fillRect/>
          </a:stretch>
        </p:blipFill>
        <p:spPr>
          <a:xfrm>
            <a:off x="5490773" y="3848100"/>
            <a:ext cx="5397500" cy="3009900"/>
          </a:xfrm>
          <a:prstGeom prst="rect">
            <a:avLst/>
          </a:prstGeom>
        </p:spPr>
      </p:pic>
      <p:sp>
        <p:nvSpPr>
          <p:cNvPr id="9" name="TextBox 8">
            <a:extLst>
              <a:ext uri="{FF2B5EF4-FFF2-40B4-BE49-F238E27FC236}">
                <a16:creationId xmlns:a16="http://schemas.microsoft.com/office/drawing/2014/main" id="{8239EB51-9323-6117-8566-BAA02A3CDAB0}"/>
              </a:ext>
            </a:extLst>
          </p:cNvPr>
          <p:cNvSpPr txBox="1"/>
          <p:nvPr/>
        </p:nvSpPr>
        <p:spPr>
          <a:xfrm>
            <a:off x="5522182" y="3532296"/>
            <a:ext cx="1764009" cy="369332"/>
          </a:xfrm>
          <a:prstGeom prst="rect">
            <a:avLst/>
          </a:prstGeom>
          <a:noFill/>
        </p:spPr>
        <p:txBody>
          <a:bodyPr wrap="none" rtlCol="0">
            <a:spAutoFit/>
          </a:bodyPr>
          <a:lstStyle/>
          <a:p>
            <a:r>
              <a:rPr lang="en-US" b="1" dirty="0"/>
              <a:t>4.Task Definition</a:t>
            </a:r>
          </a:p>
        </p:txBody>
      </p:sp>
    </p:spTree>
    <p:extLst>
      <p:ext uri="{BB962C8B-B14F-4D97-AF65-F5344CB8AC3E}">
        <p14:creationId xmlns:p14="http://schemas.microsoft.com/office/powerpoint/2010/main" val="111116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E0C4B-1E49-FE3F-7F0D-6F844641B75A}"/>
              </a:ext>
            </a:extLst>
          </p:cNvPr>
          <p:cNvPicPr>
            <a:picLocks noChangeAspect="1"/>
          </p:cNvPicPr>
          <p:nvPr/>
        </p:nvPicPr>
        <p:blipFill>
          <a:blip r:embed="rId2"/>
          <a:stretch>
            <a:fillRect/>
          </a:stretch>
        </p:blipFill>
        <p:spPr>
          <a:xfrm>
            <a:off x="352511" y="870293"/>
            <a:ext cx="3479800" cy="1435100"/>
          </a:xfrm>
          <a:prstGeom prst="rect">
            <a:avLst/>
          </a:prstGeom>
        </p:spPr>
      </p:pic>
      <p:sp>
        <p:nvSpPr>
          <p:cNvPr id="3" name="TextBox 2">
            <a:extLst>
              <a:ext uri="{FF2B5EF4-FFF2-40B4-BE49-F238E27FC236}">
                <a16:creationId xmlns:a16="http://schemas.microsoft.com/office/drawing/2014/main" id="{8D06EB08-9E85-6DD3-E330-CECFB0D08A4B}"/>
              </a:ext>
            </a:extLst>
          </p:cNvPr>
          <p:cNvSpPr txBox="1"/>
          <p:nvPr/>
        </p:nvSpPr>
        <p:spPr>
          <a:xfrm>
            <a:off x="210065" y="271849"/>
            <a:ext cx="1545616" cy="369332"/>
          </a:xfrm>
          <a:prstGeom prst="rect">
            <a:avLst/>
          </a:prstGeom>
          <a:noFill/>
        </p:spPr>
        <p:txBody>
          <a:bodyPr wrap="none" rtlCol="0">
            <a:spAutoFit/>
          </a:bodyPr>
          <a:lstStyle/>
          <a:p>
            <a:r>
              <a:rPr lang="en-US" dirty="0"/>
              <a:t>5.Task Pipeline</a:t>
            </a:r>
          </a:p>
        </p:txBody>
      </p:sp>
      <p:sp>
        <p:nvSpPr>
          <p:cNvPr id="5" name="TextBox 4">
            <a:extLst>
              <a:ext uri="{FF2B5EF4-FFF2-40B4-BE49-F238E27FC236}">
                <a16:creationId xmlns:a16="http://schemas.microsoft.com/office/drawing/2014/main" id="{28468A88-AC26-8599-8B08-BD994896FA8B}"/>
              </a:ext>
            </a:extLst>
          </p:cNvPr>
          <p:cNvSpPr txBox="1"/>
          <p:nvPr/>
        </p:nvSpPr>
        <p:spPr>
          <a:xfrm>
            <a:off x="3832311" y="174190"/>
            <a:ext cx="8149624"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final block is where you specify the dependencies for your workflow, like this.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Here,  the double 'greater than' notation specifies that task two is downstream from task one.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means that task one, which we named 'print hello', will run first.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Once 'print hello' runs successfully, task two, or 'print date', will run.</a:t>
            </a:r>
          </a:p>
        </p:txBody>
      </p:sp>
      <p:pic>
        <p:nvPicPr>
          <p:cNvPr id="6" name="Picture 5">
            <a:extLst>
              <a:ext uri="{FF2B5EF4-FFF2-40B4-BE49-F238E27FC236}">
                <a16:creationId xmlns:a16="http://schemas.microsoft.com/office/drawing/2014/main" id="{CDE48599-3AEC-7F42-FFED-F494EEC4AEB5}"/>
              </a:ext>
            </a:extLst>
          </p:cNvPr>
          <p:cNvPicPr>
            <a:picLocks noChangeAspect="1"/>
          </p:cNvPicPr>
          <p:nvPr/>
        </p:nvPicPr>
        <p:blipFill>
          <a:blip r:embed="rId3"/>
          <a:stretch>
            <a:fillRect/>
          </a:stretch>
        </p:blipFill>
        <p:spPr>
          <a:xfrm>
            <a:off x="2715911" y="3429000"/>
            <a:ext cx="6438900" cy="3289300"/>
          </a:xfrm>
          <a:prstGeom prst="rect">
            <a:avLst/>
          </a:prstGeom>
        </p:spPr>
      </p:pic>
    </p:spTree>
    <p:extLst>
      <p:ext uri="{BB962C8B-B14F-4D97-AF65-F5344CB8AC3E}">
        <p14:creationId xmlns:p14="http://schemas.microsoft.com/office/powerpoint/2010/main" val="2137448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02E34A-C0E8-50F8-187B-E73FD588910A}"/>
              </a:ext>
            </a:extLst>
          </p:cNvPr>
          <p:cNvSpPr txBox="1"/>
          <p:nvPr/>
        </p:nvSpPr>
        <p:spPr>
          <a:xfrm>
            <a:off x="3398108" y="704335"/>
            <a:ext cx="3960315" cy="461665"/>
          </a:xfrm>
          <a:prstGeom prst="rect">
            <a:avLst/>
          </a:prstGeom>
          <a:noFill/>
        </p:spPr>
        <p:txBody>
          <a:bodyPr wrap="none" rtlCol="0">
            <a:spAutoFit/>
          </a:bodyPr>
          <a:lstStyle/>
          <a:p>
            <a:r>
              <a:rPr lang="en-US" sz="2400" b="1" u="sng" dirty="0"/>
              <a:t>Airflow Monitoring &amp; Logging</a:t>
            </a:r>
          </a:p>
        </p:txBody>
      </p:sp>
      <p:sp>
        <p:nvSpPr>
          <p:cNvPr id="4" name="TextBox 3">
            <a:extLst>
              <a:ext uri="{FF2B5EF4-FFF2-40B4-BE49-F238E27FC236}">
                <a16:creationId xmlns:a16="http://schemas.microsoft.com/office/drawing/2014/main" id="{9A9FC9C6-2C78-E41C-3FD5-3B394141B0AF}"/>
              </a:ext>
            </a:extLst>
          </p:cNvPr>
          <p:cNvSpPr txBox="1"/>
          <p:nvPr/>
        </p:nvSpPr>
        <p:spPr>
          <a:xfrm>
            <a:off x="1603288" y="1889722"/>
            <a:ext cx="8455111" cy="8803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Use logging capabilities to monitor the status and diagnose problems with DAG runs.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Explain accessing emitted metrics such as counters, gauges, and timers.</a:t>
            </a:r>
          </a:p>
        </p:txBody>
      </p:sp>
    </p:spTree>
    <p:extLst>
      <p:ext uri="{BB962C8B-B14F-4D97-AF65-F5344CB8AC3E}">
        <p14:creationId xmlns:p14="http://schemas.microsoft.com/office/powerpoint/2010/main" val="457399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30D797-8A59-9A1C-9895-F21029AEE8F9}"/>
              </a:ext>
            </a:extLst>
          </p:cNvPr>
          <p:cNvSpPr txBox="1"/>
          <p:nvPr/>
        </p:nvSpPr>
        <p:spPr>
          <a:xfrm>
            <a:off x="269789" y="4511988"/>
            <a:ext cx="11617411"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logging capability is required for developers to </a:t>
            </a:r>
            <a:r>
              <a:rPr lang="en-CA" sz="1600" b="1" i="0" dirty="0">
                <a:solidFill>
                  <a:srgbClr val="333333"/>
                </a:solidFill>
                <a:effectLst/>
                <a:latin typeface="OpenSans"/>
              </a:rPr>
              <a:t>monitor the status of tasks in DAG runs</a:t>
            </a:r>
            <a:r>
              <a:rPr lang="en-CA" sz="1600" b="0" i="0" dirty="0">
                <a:solidFill>
                  <a:srgbClr val="333333"/>
                </a:solidFill>
                <a:effectLst/>
                <a:latin typeface="OpenSans"/>
              </a:rPr>
              <a:t>, and to </a:t>
            </a:r>
            <a:r>
              <a:rPr lang="en-CA" sz="1600" b="1" i="0" dirty="0">
                <a:solidFill>
                  <a:srgbClr val="333333"/>
                </a:solidFill>
                <a:effectLst/>
                <a:latin typeface="OpenSans"/>
              </a:rPr>
              <a:t>diagnose and debug issues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By default</a:t>
            </a:r>
            <a:r>
              <a:rPr lang="en-CA" sz="1600" b="0" i="0" dirty="0">
                <a:solidFill>
                  <a:srgbClr val="333333"/>
                </a:solidFill>
                <a:effectLst/>
                <a:latin typeface="OpenSans"/>
              </a:rPr>
              <a:t>, Airflow logs are saved </a:t>
            </a:r>
            <a:r>
              <a:rPr lang="en-CA" sz="1600" b="0" i="0" u="sng" dirty="0">
                <a:solidFill>
                  <a:srgbClr val="333333"/>
                </a:solidFill>
                <a:effectLst/>
                <a:latin typeface="OpenSans"/>
              </a:rPr>
              <a:t>to local file systems </a:t>
            </a:r>
            <a:r>
              <a:rPr lang="en-CA" sz="1600" b="0" i="0" dirty="0">
                <a:solidFill>
                  <a:srgbClr val="333333"/>
                </a:solidFill>
                <a:effectLst/>
                <a:latin typeface="OpenSans"/>
              </a:rPr>
              <a:t>as log files. This makes it convenient for developers to quickly review the log files, especially in a development environment.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Airflow </a:t>
            </a:r>
            <a:r>
              <a:rPr lang="en-CA" sz="1600" b="1" i="0" dirty="0">
                <a:solidFill>
                  <a:srgbClr val="333333"/>
                </a:solidFill>
                <a:effectLst/>
                <a:latin typeface="OpenSans"/>
              </a:rPr>
              <a:t>production deployments</a:t>
            </a:r>
            <a:r>
              <a:rPr lang="en-CA" sz="1600" b="0" i="0" dirty="0">
                <a:solidFill>
                  <a:srgbClr val="333333"/>
                </a:solidFill>
                <a:effectLst/>
                <a:latin typeface="OpenSans"/>
              </a:rPr>
              <a:t>, the log files can be sent to </a:t>
            </a:r>
            <a:r>
              <a:rPr lang="en-CA" sz="1600" b="1" i="0" dirty="0">
                <a:solidFill>
                  <a:srgbClr val="333333"/>
                </a:solidFill>
                <a:effectLst/>
                <a:latin typeface="OpenSans"/>
              </a:rPr>
              <a:t>cloud storage </a:t>
            </a:r>
            <a:r>
              <a:rPr lang="en-CA" sz="1600" b="0" i="0" dirty="0">
                <a:solidFill>
                  <a:srgbClr val="333333"/>
                </a:solidFill>
                <a:effectLst/>
                <a:latin typeface="OpenSans"/>
              </a:rPr>
              <a:t>such as </a:t>
            </a:r>
            <a:r>
              <a:rPr lang="en-CA" sz="1600" b="0" i="0" u="sng" dirty="0">
                <a:solidFill>
                  <a:srgbClr val="333333"/>
                </a:solidFill>
                <a:effectLst/>
                <a:latin typeface="OpenSans"/>
              </a:rPr>
              <a:t>IBM cloud, AWS, or Azure </a:t>
            </a:r>
            <a:r>
              <a:rPr lang="en-CA" sz="1600" b="0" i="0" dirty="0">
                <a:solidFill>
                  <a:srgbClr val="333333"/>
                </a:solidFill>
                <a:effectLst/>
                <a:latin typeface="OpenSans"/>
              </a:rPr>
              <a:t>for remote accessing.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0" i="0" u="sng" dirty="0">
                <a:solidFill>
                  <a:srgbClr val="333333"/>
                </a:solidFill>
                <a:effectLst/>
                <a:latin typeface="OpenSans"/>
              </a:rPr>
              <a:t>log files can also be sent to search engines </a:t>
            </a:r>
            <a:r>
              <a:rPr lang="en-CA" sz="1600" b="0" i="0" dirty="0">
                <a:solidFill>
                  <a:srgbClr val="333333"/>
                </a:solidFill>
                <a:effectLst/>
                <a:latin typeface="OpenSans"/>
              </a:rPr>
              <a:t>and </a:t>
            </a:r>
            <a:r>
              <a:rPr lang="en-CA" sz="1600" b="0" i="0" u="sng" dirty="0">
                <a:solidFill>
                  <a:srgbClr val="333333"/>
                </a:solidFill>
                <a:effectLst/>
                <a:latin typeface="OpenSans"/>
              </a:rPr>
              <a:t>dashboards</a:t>
            </a:r>
            <a:r>
              <a:rPr lang="en-CA" sz="1600" b="0" i="0" dirty="0">
                <a:solidFill>
                  <a:srgbClr val="333333"/>
                </a:solidFill>
                <a:effectLst/>
                <a:latin typeface="OpenSans"/>
              </a:rPr>
              <a:t> for further retrieval and analysis. Airflow recommends using </a:t>
            </a:r>
            <a:r>
              <a:rPr lang="en-CA" sz="1600" b="0" i="0" dirty="0">
                <a:solidFill>
                  <a:schemeClr val="accent2"/>
                </a:solidFill>
                <a:effectLst/>
                <a:latin typeface="OpenSans"/>
              </a:rPr>
              <a:t>Elasticsearch and Splunk</a:t>
            </a:r>
            <a:r>
              <a:rPr lang="en-CA" sz="1600" b="0" i="0" dirty="0">
                <a:solidFill>
                  <a:srgbClr val="333333"/>
                </a:solidFill>
                <a:effectLst/>
                <a:latin typeface="OpenSans"/>
              </a:rPr>
              <a:t>, which are two popular </a:t>
            </a:r>
            <a:r>
              <a:rPr lang="en-CA" sz="1600" b="1" i="0" dirty="0">
                <a:solidFill>
                  <a:srgbClr val="333333"/>
                </a:solidFill>
                <a:effectLst/>
                <a:latin typeface="OpenSans"/>
              </a:rPr>
              <a:t>document database </a:t>
            </a:r>
            <a:r>
              <a:rPr lang="en-CA" sz="1600" b="0" i="0" u="sng" dirty="0">
                <a:solidFill>
                  <a:srgbClr val="333333"/>
                </a:solidFill>
                <a:effectLst/>
                <a:latin typeface="OpenSans"/>
              </a:rPr>
              <a:t>and search engines, to index, search, and analyze log files.</a:t>
            </a:r>
          </a:p>
        </p:txBody>
      </p:sp>
      <p:pic>
        <p:nvPicPr>
          <p:cNvPr id="4" name="Picture 3">
            <a:extLst>
              <a:ext uri="{FF2B5EF4-FFF2-40B4-BE49-F238E27FC236}">
                <a16:creationId xmlns:a16="http://schemas.microsoft.com/office/drawing/2014/main" id="{C072B142-CA09-10D7-B869-A2EDF5828B6F}"/>
              </a:ext>
            </a:extLst>
          </p:cNvPr>
          <p:cNvPicPr>
            <a:picLocks noChangeAspect="1"/>
          </p:cNvPicPr>
          <p:nvPr/>
        </p:nvPicPr>
        <p:blipFill>
          <a:blip r:embed="rId2"/>
          <a:stretch>
            <a:fillRect/>
          </a:stretch>
        </p:blipFill>
        <p:spPr>
          <a:xfrm>
            <a:off x="269789" y="0"/>
            <a:ext cx="7772400" cy="4511988"/>
          </a:xfrm>
          <a:prstGeom prst="rect">
            <a:avLst/>
          </a:prstGeom>
        </p:spPr>
      </p:pic>
    </p:spTree>
    <p:extLst>
      <p:ext uri="{BB962C8B-B14F-4D97-AF65-F5344CB8AC3E}">
        <p14:creationId xmlns:p14="http://schemas.microsoft.com/office/powerpoint/2010/main" val="210155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EA809-FAB7-0236-F158-E3A7D5812A3A}"/>
              </a:ext>
            </a:extLst>
          </p:cNvPr>
          <p:cNvSpPr txBox="1"/>
          <p:nvPr/>
        </p:nvSpPr>
        <p:spPr>
          <a:xfrm>
            <a:off x="5078619" y="0"/>
            <a:ext cx="7115621"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Airflow is a great open source </a:t>
            </a:r>
            <a:r>
              <a:rPr lang="en-CA" sz="1600" b="1" i="0" dirty="0">
                <a:solidFill>
                  <a:srgbClr val="333333"/>
                </a:solidFill>
                <a:effectLst/>
                <a:latin typeface="OpenSans"/>
              </a:rPr>
              <a:t>workflow orchestration tool </a:t>
            </a:r>
            <a:r>
              <a:rPr lang="en-CA" sz="1600" b="0" i="0" dirty="0">
                <a:solidFill>
                  <a:srgbClr val="333333"/>
                </a:solidFill>
                <a:effectLst/>
                <a:latin typeface="OpenSans"/>
              </a:rPr>
              <a:t>that is supported by an active community.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a platform that lets you build and run workflows, such as </a:t>
            </a:r>
            <a:r>
              <a:rPr lang="en-CA" sz="1600" b="1" i="0" dirty="0">
                <a:solidFill>
                  <a:srgbClr val="333333"/>
                </a:solidFill>
                <a:effectLst/>
                <a:latin typeface="OpenSans"/>
              </a:rPr>
              <a:t>batch data pipelines.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Apache Airflow, a workflow is represented as a </a:t>
            </a:r>
            <a:r>
              <a:rPr lang="en-CA" sz="1600" b="1" i="0" dirty="0">
                <a:solidFill>
                  <a:srgbClr val="333333"/>
                </a:solidFill>
                <a:effectLst/>
                <a:latin typeface="OpenSans"/>
              </a:rPr>
              <a:t>DAG (a Directed Acyclic Graph), </a:t>
            </a:r>
            <a:r>
              <a:rPr lang="en-CA" sz="1600" b="0" i="0" dirty="0">
                <a:solidFill>
                  <a:srgbClr val="333333"/>
                </a:solidFill>
                <a:effectLst/>
                <a:latin typeface="OpenSans"/>
              </a:rPr>
              <a:t>and contains individual pieces of work </a:t>
            </a:r>
            <a:r>
              <a:rPr lang="en-CA" sz="1600" b="1" i="0" dirty="0">
                <a:solidFill>
                  <a:srgbClr val="333333"/>
                </a:solidFill>
                <a:effectLst/>
                <a:latin typeface="OpenSans"/>
              </a:rPr>
              <a:t>called tasks, arranged with dependencies.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note that unlike Big Data tools such as Apache Kafka, Apache Storm, Apache Spark, or </a:t>
            </a:r>
            <a:r>
              <a:rPr lang="en-CA" sz="1600" b="0" i="0" dirty="0" err="1">
                <a:solidFill>
                  <a:srgbClr val="333333"/>
                </a:solidFill>
                <a:effectLst/>
                <a:latin typeface="OpenSans"/>
              </a:rPr>
              <a:t>Flink</a:t>
            </a:r>
            <a:r>
              <a:rPr lang="en-CA" sz="1600" b="0" i="0" dirty="0">
                <a:solidFill>
                  <a:srgbClr val="333333"/>
                </a:solidFill>
                <a:effectLst/>
                <a:latin typeface="OpenSans"/>
              </a:rPr>
              <a:t>, </a:t>
            </a:r>
            <a:r>
              <a:rPr lang="en-CA" sz="1600" b="1" i="0" dirty="0">
                <a:solidFill>
                  <a:srgbClr val="333333"/>
                </a:solidFill>
                <a:effectLst/>
                <a:latin typeface="OpenSans"/>
              </a:rPr>
              <a:t>Apache Airflow is not a data streaming solution</a:t>
            </a:r>
            <a:r>
              <a:rPr lang="en-CA" sz="1600" b="0" i="0" dirty="0">
                <a:solidFill>
                  <a:srgbClr val="333333"/>
                </a:solidFill>
                <a:effectLst/>
                <a:latin typeface="OpenSans"/>
              </a:rPr>
              <a:t>. It is primarily a workflow manager.</a:t>
            </a:r>
          </a:p>
        </p:txBody>
      </p:sp>
      <p:pic>
        <p:nvPicPr>
          <p:cNvPr id="4" name="Picture 3">
            <a:extLst>
              <a:ext uri="{FF2B5EF4-FFF2-40B4-BE49-F238E27FC236}">
                <a16:creationId xmlns:a16="http://schemas.microsoft.com/office/drawing/2014/main" id="{461E3493-8810-DACB-50EF-75577430FAB8}"/>
              </a:ext>
            </a:extLst>
          </p:cNvPr>
          <p:cNvPicPr>
            <a:picLocks noChangeAspect="1"/>
          </p:cNvPicPr>
          <p:nvPr/>
        </p:nvPicPr>
        <p:blipFill>
          <a:blip r:embed="rId2"/>
          <a:stretch>
            <a:fillRect/>
          </a:stretch>
        </p:blipFill>
        <p:spPr>
          <a:xfrm>
            <a:off x="0" y="267072"/>
            <a:ext cx="5078619" cy="2408892"/>
          </a:xfrm>
          <a:prstGeom prst="rect">
            <a:avLst/>
          </a:prstGeom>
        </p:spPr>
      </p:pic>
    </p:spTree>
    <p:extLst>
      <p:ext uri="{BB962C8B-B14F-4D97-AF65-F5344CB8AC3E}">
        <p14:creationId xmlns:p14="http://schemas.microsoft.com/office/powerpoint/2010/main" val="79280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30886-71B8-6219-3231-15EE7E72EB4F}"/>
              </a:ext>
            </a:extLst>
          </p:cNvPr>
          <p:cNvSpPr txBox="1"/>
          <p:nvPr/>
        </p:nvSpPr>
        <p:spPr>
          <a:xfrm>
            <a:off x="123568" y="3798127"/>
            <a:ext cx="11862485" cy="2893100"/>
          </a:xfrm>
          <a:prstGeom prst="rect">
            <a:avLst/>
          </a:prstGeom>
          <a:noFill/>
        </p:spPr>
        <p:txBody>
          <a:bodyPr wrap="square">
            <a:spAutoFit/>
          </a:bodyPr>
          <a:lstStyle/>
          <a:p>
            <a:pPr marL="285750" indent="-285750" algn="l">
              <a:buFont typeface="Arial" panose="020B0604020202020204" pitchFamily="34" charset="0"/>
              <a:buChar char="•"/>
            </a:pPr>
            <a:r>
              <a:rPr lang="en-CA" sz="1600" b="0" i="0" dirty="0">
                <a:solidFill>
                  <a:srgbClr val="333333"/>
                </a:solidFill>
                <a:effectLst/>
                <a:latin typeface="OpenSans"/>
              </a:rPr>
              <a:t>By default, log files are organized by DAG IDs and Task IDs, and you can find a specific log file for a task execution using the following path convention: </a:t>
            </a:r>
          </a:p>
          <a:p>
            <a:pPr algn="l"/>
            <a:endParaRPr lang="en-CA" sz="1600" b="0" i="0" dirty="0">
              <a:solidFill>
                <a:srgbClr val="333333"/>
              </a:solidFill>
              <a:effectLst/>
              <a:latin typeface="OpenSans"/>
            </a:endParaRPr>
          </a:p>
          <a:p>
            <a:pPr algn="l"/>
            <a:r>
              <a:rPr lang="en-CA" sz="1600" b="0" i="0" dirty="0">
                <a:solidFill>
                  <a:srgbClr val="333333"/>
                </a:solidFill>
                <a:effectLst/>
                <a:latin typeface="OpenSans"/>
              </a:rPr>
              <a:t>logs/</a:t>
            </a:r>
            <a:r>
              <a:rPr lang="en-CA" sz="1600" b="0" i="0" dirty="0" err="1">
                <a:solidFill>
                  <a:srgbClr val="333333"/>
                </a:solidFill>
                <a:effectLst/>
                <a:latin typeface="OpenSans"/>
              </a:rPr>
              <a:t>dag_id</a:t>
            </a:r>
            <a:r>
              <a:rPr lang="en-CA" sz="1600" b="0" i="0" dirty="0">
                <a:solidFill>
                  <a:srgbClr val="333333"/>
                </a:solidFill>
                <a:effectLst/>
                <a:latin typeface="OpenSans"/>
              </a:rPr>
              <a:t>/</a:t>
            </a:r>
            <a:r>
              <a:rPr lang="en-CA" sz="1600" b="0" i="0" dirty="0" err="1">
                <a:solidFill>
                  <a:srgbClr val="333333"/>
                </a:solidFill>
                <a:effectLst/>
                <a:latin typeface="OpenSans"/>
              </a:rPr>
              <a:t>task_id</a:t>
            </a:r>
            <a:r>
              <a:rPr lang="en-CA" sz="1600" b="0" i="0" dirty="0">
                <a:solidFill>
                  <a:srgbClr val="333333"/>
                </a:solidFill>
                <a:effectLst/>
                <a:latin typeface="OpenSans"/>
              </a:rPr>
              <a:t>/</a:t>
            </a:r>
            <a:r>
              <a:rPr lang="en-CA" sz="1600" b="0" i="0" dirty="0" err="1">
                <a:solidFill>
                  <a:srgbClr val="333333"/>
                </a:solidFill>
                <a:effectLst/>
                <a:latin typeface="OpenSans"/>
              </a:rPr>
              <a:t>execution_date</a:t>
            </a:r>
            <a:r>
              <a:rPr lang="en-CA" sz="1600" b="0" i="0" dirty="0">
                <a:solidFill>
                  <a:srgbClr val="333333"/>
                </a:solidFill>
                <a:effectLst/>
                <a:latin typeface="OpenSans"/>
              </a:rPr>
              <a:t>/</a:t>
            </a:r>
            <a:r>
              <a:rPr lang="en-CA" sz="1600" b="0" i="0" dirty="0" err="1">
                <a:solidFill>
                  <a:srgbClr val="333333"/>
                </a:solidFill>
                <a:effectLst/>
                <a:latin typeface="OpenSans"/>
              </a:rPr>
              <a:t>try_number.log</a:t>
            </a:r>
            <a:endParaRPr lang="en-CA" sz="1600" b="0" i="0" dirty="0">
              <a:solidFill>
                <a:srgbClr val="333333"/>
              </a:solidFill>
              <a:effectLst/>
              <a:latin typeface="OpenSans"/>
            </a:endParaRPr>
          </a:p>
          <a:p>
            <a:pPr algn="l"/>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333333"/>
                </a:solidFill>
                <a:effectLst/>
                <a:latin typeface="OpenSans"/>
              </a:rPr>
              <a:t>example, suppose you want to find the log of the first execution try of task 1 in a dummy DAG at a specific time.</a:t>
            </a:r>
          </a:p>
          <a:p>
            <a:pPr marL="285750" indent="-285750" algn="l">
              <a:buFont typeface="Arial" panose="020B0604020202020204" pitchFamily="34" charset="0"/>
              <a:buChar char="•"/>
            </a:pP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333333"/>
                </a:solidFill>
                <a:effectLst/>
                <a:latin typeface="OpenSans"/>
              </a:rPr>
              <a:t>You can go to the folder logs/</a:t>
            </a:r>
            <a:r>
              <a:rPr lang="en-CA" sz="1600" b="0" i="0" dirty="0" err="1">
                <a:solidFill>
                  <a:srgbClr val="333333"/>
                </a:solidFill>
                <a:effectLst/>
                <a:latin typeface="OpenSans"/>
              </a:rPr>
              <a:t>dummy_dag</a:t>
            </a:r>
            <a:r>
              <a:rPr lang="en-CA" sz="1600" b="0" i="0" dirty="0">
                <a:solidFill>
                  <a:srgbClr val="333333"/>
                </a:solidFill>
                <a:effectLst/>
                <a:latin typeface="OpenSans"/>
              </a:rPr>
              <a:t>/task1/</a:t>
            </a:r>
            <a:r>
              <a:rPr lang="en-CA" sz="1600" b="0" i="0" dirty="0" err="1">
                <a:solidFill>
                  <a:srgbClr val="333333"/>
                </a:solidFill>
                <a:effectLst/>
                <a:latin typeface="OpenSans"/>
              </a:rPr>
              <a:t>execution_date</a:t>
            </a:r>
            <a:r>
              <a:rPr lang="en-CA" sz="1600" b="0" i="0" dirty="0">
                <a:solidFill>
                  <a:srgbClr val="333333"/>
                </a:solidFill>
                <a:effectLst/>
                <a:latin typeface="OpenSans"/>
              </a:rPr>
              <a:t>/1.log</a:t>
            </a:r>
          </a:p>
          <a:p>
            <a:pPr marL="285750" indent="-285750" algn="l">
              <a:buFont typeface="Arial" panose="020B0604020202020204" pitchFamily="34" charset="0"/>
              <a:buChar char="•"/>
            </a:pPr>
            <a:endParaRPr lang="en-CA" sz="1600" dirty="0">
              <a:solidFill>
                <a:srgbClr val="333333"/>
              </a:solidFill>
              <a:latin typeface="OpenSans"/>
            </a:endParaRPr>
          </a:p>
          <a:p>
            <a:pPr marL="285750" indent="-285750" algn="l">
              <a:buFont typeface="Arial" panose="020B0604020202020204" pitchFamily="34" charset="0"/>
              <a:buChar char="•"/>
            </a:pPr>
            <a:r>
              <a:rPr lang="en-CA" sz="1600" b="0" i="0" dirty="0">
                <a:solidFill>
                  <a:srgbClr val="333333"/>
                </a:solidFill>
                <a:effectLst/>
                <a:latin typeface="OpenSans"/>
              </a:rPr>
              <a:t>if you click the first log file, you can check a lot of useful information, such as: the running command, command results, task results, and so on.</a:t>
            </a:r>
          </a:p>
        </p:txBody>
      </p:sp>
      <p:pic>
        <p:nvPicPr>
          <p:cNvPr id="4" name="Picture 3">
            <a:extLst>
              <a:ext uri="{FF2B5EF4-FFF2-40B4-BE49-F238E27FC236}">
                <a16:creationId xmlns:a16="http://schemas.microsoft.com/office/drawing/2014/main" id="{925EFD50-5A6E-8415-7E92-B373D5593001}"/>
              </a:ext>
            </a:extLst>
          </p:cNvPr>
          <p:cNvPicPr>
            <a:picLocks noChangeAspect="1"/>
          </p:cNvPicPr>
          <p:nvPr/>
        </p:nvPicPr>
        <p:blipFill>
          <a:blip r:embed="rId2"/>
          <a:stretch>
            <a:fillRect/>
          </a:stretch>
        </p:blipFill>
        <p:spPr>
          <a:xfrm>
            <a:off x="492211" y="190659"/>
            <a:ext cx="7772400" cy="3439114"/>
          </a:xfrm>
          <a:prstGeom prst="rect">
            <a:avLst/>
          </a:prstGeom>
        </p:spPr>
      </p:pic>
    </p:spTree>
    <p:extLst>
      <p:ext uri="{BB962C8B-B14F-4D97-AF65-F5344CB8AC3E}">
        <p14:creationId xmlns:p14="http://schemas.microsoft.com/office/powerpoint/2010/main" val="80303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AD7E66-046B-3181-550B-0D2EF7088E65}"/>
              </a:ext>
            </a:extLst>
          </p:cNvPr>
          <p:cNvSpPr txBox="1"/>
          <p:nvPr/>
        </p:nvSpPr>
        <p:spPr>
          <a:xfrm>
            <a:off x="197708" y="4977093"/>
            <a:ext cx="11565924"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check a lot of useful information, such as: the running command, command results, task results, and so 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also quickly review the task events via UI provided by the Airflow webserver.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search events with fields like DAG ID, Task ID, and Execution Date, and quickly get an overview of the specific DAGs and tasks you are looking for. </a:t>
            </a:r>
          </a:p>
        </p:txBody>
      </p:sp>
      <p:pic>
        <p:nvPicPr>
          <p:cNvPr id="5" name="Picture 4">
            <a:extLst>
              <a:ext uri="{FF2B5EF4-FFF2-40B4-BE49-F238E27FC236}">
                <a16:creationId xmlns:a16="http://schemas.microsoft.com/office/drawing/2014/main" id="{1F37C3FF-76BA-624D-CF0F-A6306A84FD97}"/>
              </a:ext>
            </a:extLst>
          </p:cNvPr>
          <p:cNvPicPr>
            <a:picLocks noChangeAspect="1"/>
          </p:cNvPicPr>
          <p:nvPr/>
        </p:nvPicPr>
        <p:blipFill>
          <a:blip r:embed="rId2"/>
          <a:stretch>
            <a:fillRect/>
          </a:stretch>
        </p:blipFill>
        <p:spPr>
          <a:xfrm>
            <a:off x="790831" y="169541"/>
            <a:ext cx="9354065" cy="4900978"/>
          </a:xfrm>
          <a:prstGeom prst="rect">
            <a:avLst/>
          </a:prstGeom>
        </p:spPr>
      </p:pic>
    </p:spTree>
    <p:extLst>
      <p:ext uri="{BB962C8B-B14F-4D97-AF65-F5344CB8AC3E}">
        <p14:creationId xmlns:p14="http://schemas.microsoft.com/office/powerpoint/2010/main" val="9123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158F0C-8ED9-30FA-437F-97DE40B8FF2E}"/>
              </a:ext>
            </a:extLst>
          </p:cNvPr>
          <p:cNvPicPr>
            <a:picLocks noChangeAspect="1"/>
          </p:cNvPicPr>
          <p:nvPr/>
        </p:nvPicPr>
        <p:blipFill>
          <a:blip r:embed="rId2"/>
          <a:stretch>
            <a:fillRect/>
          </a:stretch>
        </p:blipFill>
        <p:spPr>
          <a:xfrm>
            <a:off x="0" y="-1"/>
            <a:ext cx="4806778" cy="3243407"/>
          </a:xfrm>
          <a:prstGeom prst="rect">
            <a:avLst/>
          </a:prstGeom>
        </p:spPr>
      </p:pic>
      <p:sp>
        <p:nvSpPr>
          <p:cNvPr id="4" name="TextBox 3">
            <a:extLst>
              <a:ext uri="{FF2B5EF4-FFF2-40B4-BE49-F238E27FC236}">
                <a16:creationId xmlns:a16="http://schemas.microsoft.com/office/drawing/2014/main" id="{521DFA78-B146-D498-AF4F-681C5051759C}"/>
              </a:ext>
            </a:extLst>
          </p:cNvPr>
          <p:cNvSpPr txBox="1"/>
          <p:nvPr/>
        </p:nvSpPr>
        <p:spPr>
          <a:xfrm>
            <a:off x="7154562" y="2519727"/>
            <a:ext cx="4908720" cy="411683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Similar to logs, the metrics produced in Airflow production deployments should be sent and analyzed by dedicated repositories and tools.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Airflow recommends using </a:t>
            </a:r>
            <a:r>
              <a:rPr lang="en-CA" sz="1600" b="1" i="0" dirty="0" err="1">
                <a:solidFill>
                  <a:srgbClr val="333333"/>
                </a:solidFill>
                <a:effectLst/>
                <a:latin typeface="OpenSans"/>
              </a:rPr>
              <a:t>StatsD</a:t>
            </a:r>
            <a:r>
              <a:rPr lang="en-CA" sz="1600" b="1" i="0" dirty="0">
                <a:solidFill>
                  <a:srgbClr val="333333"/>
                </a:solidFill>
                <a:effectLst/>
                <a:latin typeface="OpenSans"/>
              </a:rPr>
              <a:t>, </a:t>
            </a:r>
            <a:r>
              <a:rPr lang="en-CA" sz="1600" b="0" i="0" dirty="0">
                <a:solidFill>
                  <a:srgbClr val="333333"/>
                </a:solidFill>
                <a:effectLst/>
                <a:latin typeface="OpenSans"/>
              </a:rPr>
              <a:t>which is a network daemon that </a:t>
            </a:r>
            <a:r>
              <a:rPr lang="en-CA" sz="1600" b="0" i="0" dirty="0">
                <a:solidFill>
                  <a:schemeClr val="accent2"/>
                </a:solidFill>
                <a:effectLst/>
                <a:latin typeface="OpenSans"/>
              </a:rPr>
              <a:t>can gather metrics from Airflow </a:t>
            </a:r>
            <a:r>
              <a:rPr lang="en-CA" sz="1600" b="0" i="0" dirty="0">
                <a:solidFill>
                  <a:srgbClr val="333333"/>
                </a:solidFill>
                <a:effectLst/>
                <a:latin typeface="OpenSans"/>
              </a:rPr>
              <a:t>and </a:t>
            </a:r>
            <a:r>
              <a:rPr lang="en-CA" sz="1600" b="0" i="0" dirty="0">
                <a:solidFill>
                  <a:schemeClr val="accent2"/>
                </a:solidFill>
                <a:effectLst/>
                <a:latin typeface="OpenSans"/>
              </a:rPr>
              <a:t>send them </a:t>
            </a:r>
            <a:r>
              <a:rPr lang="en-CA" sz="1600" b="0" i="0" dirty="0">
                <a:solidFill>
                  <a:srgbClr val="333333"/>
                </a:solidFill>
                <a:effectLst/>
                <a:latin typeface="OpenSans"/>
              </a:rPr>
              <a:t>to a dedicated </a:t>
            </a:r>
            <a:r>
              <a:rPr lang="en-CA" sz="1600" b="0" i="0" dirty="0">
                <a:solidFill>
                  <a:schemeClr val="accent2"/>
                </a:solidFill>
                <a:effectLst/>
                <a:latin typeface="OpenSans"/>
              </a:rPr>
              <a:t>metrics monitoring system.</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metrics monitoring and analysis, Airflow recommends using </a:t>
            </a:r>
            <a:r>
              <a:rPr lang="en-CA" sz="1600" b="1" i="0" dirty="0">
                <a:solidFill>
                  <a:srgbClr val="333333"/>
                </a:solidFill>
                <a:effectLst/>
                <a:latin typeface="OpenSans"/>
              </a:rPr>
              <a:t>Prometheus,</a:t>
            </a:r>
            <a:r>
              <a:rPr lang="en-CA" sz="1600" b="0" i="0" dirty="0">
                <a:solidFill>
                  <a:srgbClr val="333333"/>
                </a:solidFill>
                <a:effectLst/>
                <a:latin typeface="OpenSans"/>
              </a:rPr>
              <a:t> which is a </a:t>
            </a:r>
            <a:r>
              <a:rPr lang="en-CA" sz="1600" b="0" i="0" dirty="0">
                <a:solidFill>
                  <a:schemeClr val="accent2"/>
                </a:solidFill>
                <a:effectLst/>
                <a:latin typeface="OpenSans"/>
              </a:rPr>
              <a:t>popular metrics monitoring and analysis system. </a:t>
            </a:r>
          </a:p>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Prometheus can also aggregate and visualize metrics in a dashboard </a:t>
            </a:r>
            <a:r>
              <a:rPr lang="en-CA" sz="1600" b="0" i="0" dirty="0">
                <a:solidFill>
                  <a:srgbClr val="333333"/>
                </a:solidFill>
                <a:effectLst/>
                <a:latin typeface="OpenSans"/>
              </a:rPr>
              <a:t>for more interactive visual analytics.</a:t>
            </a:r>
          </a:p>
        </p:txBody>
      </p:sp>
      <p:pic>
        <p:nvPicPr>
          <p:cNvPr id="5" name="Picture 4">
            <a:extLst>
              <a:ext uri="{FF2B5EF4-FFF2-40B4-BE49-F238E27FC236}">
                <a16:creationId xmlns:a16="http://schemas.microsoft.com/office/drawing/2014/main" id="{4C8BC94B-338F-5D8D-898D-363F12B8B18E}"/>
              </a:ext>
            </a:extLst>
          </p:cNvPr>
          <p:cNvPicPr>
            <a:picLocks noChangeAspect="1"/>
          </p:cNvPicPr>
          <p:nvPr/>
        </p:nvPicPr>
        <p:blipFill>
          <a:blip r:embed="rId3"/>
          <a:stretch>
            <a:fillRect/>
          </a:stretch>
        </p:blipFill>
        <p:spPr>
          <a:xfrm>
            <a:off x="128718" y="3614595"/>
            <a:ext cx="6781800" cy="2832100"/>
          </a:xfrm>
          <a:prstGeom prst="rect">
            <a:avLst/>
          </a:prstGeom>
        </p:spPr>
      </p:pic>
    </p:spTree>
    <p:extLst>
      <p:ext uri="{BB962C8B-B14F-4D97-AF65-F5344CB8AC3E}">
        <p14:creationId xmlns:p14="http://schemas.microsoft.com/office/powerpoint/2010/main" val="2791602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3C6B1-C074-B49F-BA7E-75F7D89E3E4E}"/>
              </a:ext>
            </a:extLst>
          </p:cNvPr>
          <p:cNvPicPr>
            <a:picLocks noChangeAspect="1"/>
          </p:cNvPicPr>
          <p:nvPr/>
        </p:nvPicPr>
        <p:blipFill>
          <a:blip r:embed="rId2"/>
          <a:stretch>
            <a:fillRect/>
          </a:stretch>
        </p:blipFill>
        <p:spPr>
          <a:xfrm>
            <a:off x="1125054" y="758394"/>
            <a:ext cx="10183785" cy="4394373"/>
          </a:xfrm>
          <a:prstGeom prst="rect">
            <a:avLst/>
          </a:prstGeom>
        </p:spPr>
      </p:pic>
    </p:spTree>
    <p:extLst>
      <p:ext uri="{BB962C8B-B14F-4D97-AF65-F5344CB8AC3E}">
        <p14:creationId xmlns:p14="http://schemas.microsoft.com/office/powerpoint/2010/main" val="1245669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9E082A-F396-BA59-17FD-A490BDC9D1EC}"/>
              </a:ext>
            </a:extLst>
          </p:cNvPr>
          <p:cNvSpPr txBox="1"/>
          <p:nvPr/>
        </p:nvSpPr>
        <p:spPr>
          <a:xfrm>
            <a:off x="111211" y="218966"/>
            <a:ext cx="11969578" cy="6332759"/>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Congratulations! You have completed this module. At this point, you know: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Apache Airflow is scalable, dynamic, extensible, and lean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five main features of Apache Airflow are pure Python, useful UI, integration, easy to use, and open source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 common use case is that Apache Airflow defines and organizes machine learning pipeline dependencies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Tasks are created with Airflow operators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Pipelines are specified as dependencies between tasks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Pipeline DAGs defined as code are more maintainable, testable, and collaborative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Apache Airflow has a rich UI that simplifies working with data pipelines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visualize your DAG in graph or tree mode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Key components of a DAG definition file include DAG arguments, DAG and task definitions, and the task pipeline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a:t>
            </a:r>
            <a:r>
              <a:rPr lang="en-CA" sz="1600" b="0" i="0" dirty="0" err="1">
                <a:solidFill>
                  <a:srgbClr val="1F1F1F"/>
                </a:solidFill>
                <a:effectLst/>
                <a:latin typeface="var(--cds-font-family-source-sans-pro)"/>
              </a:rPr>
              <a:t>schedule_interval</a:t>
            </a:r>
            <a:r>
              <a:rPr lang="en-CA" sz="1600" b="0" i="0" dirty="0">
                <a:solidFill>
                  <a:srgbClr val="1F1F1F"/>
                </a:solidFill>
                <a:effectLst/>
                <a:latin typeface="var(--cds-font-family-source-sans-pro)"/>
              </a:rPr>
              <a:t>’ parameter specifies how often to re-run your DAG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save Airflow logs into local file systems and send them to cloud storage, search engines, and log analyzers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Airflow recommends sending production deployment logs to be analyzed by Elasticsearch or Splunk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With Airflow’s UI, you can view DAGs and task events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three types of Airflow metrics are counters, gauges, and timers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Airflow recommends that production deployment metrics be sent to and analyzed by Prometheus via </a:t>
            </a:r>
            <a:r>
              <a:rPr lang="en-CA" sz="1600" b="0" i="0" dirty="0" err="1">
                <a:solidFill>
                  <a:srgbClr val="1F1F1F"/>
                </a:solidFill>
                <a:effectLst/>
                <a:latin typeface="var(--cds-font-family-source-sans-pro)"/>
              </a:rPr>
              <a:t>StatsD</a:t>
            </a:r>
            <a:r>
              <a:rPr lang="en-CA" sz="1600" b="0" i="0" dirty="0">
                <a:solidFill>
                  <a:srgbClr val="1F1F1F"/>
                </a:solidFill>
                <a:effectLst/>
                <a:latin typeface="var(--cds-font-family-source-sans-pro)"/>
              </a:rPr>
              <a:t> </a:t>
            </a:r>
          </a:p>
        </p:txBody>
      </p:sp>
    </p:spTree>
    <p:extLst>
      <p:ext uri="{BB962C8B-B14F-4D97-AF65-F5344CB8AC3E}">
        <p14:creationId xmlns:p14="http://schemas.microsoft.com/office/powerpoint/2010/main" val="2946729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75AF1-28C7-523E-6C1C-64924C936CB6}"/>
              </a:ext>
            </a:extLst>
          </p:cNvPr>
          <p:cNvSpPr txBox="1"/>
          <p:nvPr/>
        </p:nvSpPr>
        <p:spPr>
          <a:xfrm>
            <a:off x="0" y="3525083"/>
            <a:ext cx="11967882" cy="3465692"/>
          </a:xfrm>
          <a:prstGeom prst="rect">
            <a:avLst/>
          </a:prstGeom>
          <a:noFill/>
        </p:spPr>
        <p:txBody>
          <a:bodyPr wrap="square">
            <a:spAutoFit/>
          </a:bodyPr>
          <a:lstStyle/>
          <a:p>
            <a:pPr algn="l">
              <a:lnSpc>
                <a:spcPct val="150000"/>
              </a:lnSpc>
            </a:pPr>
            <a:r>
              <a:rPr lang="en-CA" sz="1600" b="1" i="0" dirty="0">
                <a:solidFill>
                  <a:srgbClr val="333333"/>
                </a:solidFill>
                <a:effectLst/>
                <a:latin typeface="OpenSans"/>
              </a:rPr>
              <a:t>Airflow’s basic components.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Airflow comes with a built-in Scheduler, which handles the triggering of all scheduled workflows.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Scheduler</a:t>
            </a:r>
            <a:r>
              <a:rPr lang="en-CA" sz="1600" b="0" i="0" dirty="0">
                <a:solidFill>
                  <a:srgbClr val="333333"/>
                </a:solidFill>
                <a:effectLst/>
                <a:latin typeface="OpenSans"/>
              </a:rPr>
              <a:t> is responsible for </a:t>
            </a:r>
            <a:r>
              <a:rPr lang="en-CA" sz="1600" b="1" i="0" dirty="0">
                <a:solidFill>
                  <a:srgbClr val="333333"/>
                </a:solidFill>
                <a:effectLst/>
                <a:latin typeface="OpenSans"/>
              </a:rPr>
              <a:t>submitting individual tasks </a:t>
            </a:r>
            <a:r>
              <a:rPr lang="en-CA" sz="1600" b="0" i="0" dirty="0">
                <a:solidFill>
                  <a:srgbClr val="333333"/>
                </a:solidFill>
                <a:effectLst/>
                <a:latin typeface="OpenSans"/>
              </a:rPr>
              <a:t>from each scheduled workflow </a:t>
            </a:r>
            <a:r>
              <a:rPr lang="en-CA" sz="1600" b="1" i="0" dirty="0">
                <a:solidFill>
                  <a:srgbClr val="333333"/>
                </a:solidFill>
                <a:effectLst/>
                <a:latin typeface="OpenSans"/>
              </a:rPr>
              <a:t>to the Executor.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a:t>
            </a:r>
            <a:r>
              <a:rPr lang="en-CA" sz="1600" b="1" i="0" dirty="0">
                <a:solidFill>
                  <a:srgbClr val="333333"/>
                </a:solidFill>
                <a:effectLst/>
                <a:latin typeface="OpenSans"/>
              </a:rPr>
              <a:t> Executor </a:t>
            </a:r>
            <a:r>
              <a:rPr lang="en-CA" sz="1600" b="0" i="0" dirty="0">
                <a:solidFill>
                  <a:srgbClr val="333333"/>
                </a:solidFill>
                <a:effectLst/>
                <a:latin typeface="OpenSans"/>
              </a:rPr>
              <a:t>handles the running of these tasks by </a:t>
            </a:r>
            <a:r>
              <a:rPr lang="en-CA" sz="1600" b="1" i="0" dirty="0">
                <a:solidFill>
                  <a:srgbClr val="333333"/>
                </a:solidFill>
                <a:effectLst/>
                <a:latin typeface="OpenSans"/>
              </a:rPr>
              <a:t>assigning them to Workers</a:t>
            </a:r>
            <a:r>
              <a:rPr lang="en-CA" sz="1600" b="0" i="0" dirty="0">
                <a:solidFill>
                  <a:srgbClr val="333333"/>
                </a:solidFill>
                <a:effectLst/>
                <a:latin typeface="OpenSans"/>
              </a:rPr>
              <a:t>, which then run the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Web Server </a:t>
            </a:r>
            <a:r>
              <a:rPr lang="en-CA" sz="1600" b="0" i="0" dirty="0">
                <a:solidFill>
                  <a:srgbClr val="333333"/>
                </a:solidFill>
                <a:effectLst/>
                <a:latin typeface="OpenSans"/>
              </a:rPr>
              <a:t>, serves Airflow’s powerful </a:t>
            </a:r>
            <a:r>
              <a:rPr lang="en-CA" sz="1600" b="1" i="0" dirty="0">
                <a:solidFill>
                  <a:srgbClr val="333333"/>
                </a:solidFill>
                <a:effectLst/>
                <a:latin typeface="OpenSans"/>
              </a:rPr>
              <a:t>interactive User Interface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From this UI, you can </a:t>
            </a:r>
            <a:r>
              <a:rPr lang="en-CA" sz="1600" b="1" i="0" dirty="0">
                <a:solidFill>
                  <a:srgbClr val="333333"/>
                </a:solidFill>
                <a:effectLst/>
                <a:latin typeface="OpenSans"/>
              </a:rPr>
              <a:t>inspect, trigger and debug</a:t>
            </a:r>
            <a:r>
              <a:rPr lang="en-CA" sz="1600" b="0" i="0" dirty="0">
                <a:solidFill>
                  <a:srgbClr val="333333"/>
                </a:solidFill>
                <a:effectLst/>
                <a:latin typeface="OpenSans"/>
              </a:rPr>
              <a:t> any of your DAGs and their individual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DAG Directory contains all of your DAG files, ready to be accessed by the Scheduler, the Executor, and each of its employed Workers.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Finally, Airflow </a:t>
            </a:r>
            <a:r>
              <a:rPr lang="en-CA" sz="1600" b="1" i="0" dirty="0">
                <a:solidFill>
                  <a:srgbClr val="333333"/>
                </a:solidFill>
                <a:effectLst/>
                <a:latin typeface="OpenSans"/>
              </a:rPr>
              <a:t>hosts a Metadata Database</a:t>
            </a:r>
            <a:r>
              <a:rPr lang="en-CA" sz="1600" b="0" i="0" dirty="0">
                <a:solidFill>
                  <a:srgbClr val="333333"/>
                </a:solidFill>
                <a:effectLst/>
                <a:latin typeface="OpenSans"/>
              </a:rPr>
              <a:t>, which is used by the Scheduler, Executor, and the Web Server to store the state of each DAG and its tasks.</a:t>
            </a:r>
          </a:p>
        </p:txBody>
      </p:sp>
      <p:pic>
        <p:nvPicPr>
          <p:cNvPr id="4" name="Picture 3">
            <a:extLst>
              <a:ext uri="{FF2B5EF4-FFF2-40B4-BE49-F238E27FC236}">
                <a16:creationId xmlns:a16="http://schemas.microsoft.com/office/drawing/2014/main" id="{E3C7DCE3-3629-5613-11BC-F89048382357}"/>
              </a:ext>
            </a:extLst>
          </p:cNvPr>
          <p:cNvPicPr>
            <a:picLocks noChangeAspect="1"/>
          </p:cNvPicPr>
          <p:nvPr/>
        </p:nvPicPr>
        <p:blipFill>
          <a:blip r:embed="rId2"/>
          <a:stretch>
            <a:fillRect/>
          </a:stretch>
        </p:blipFill>
        <p:spPr>
          <a:xfrm>
            <a:off x="2691652" y="22351"/>
            <a:ext cx="7393641" cy="3931085"/>
          </a:xfrm>
          <a:prstGeom prst="rect">
            <a:avLst/>
          </a:prstGeom>
        </p:spPr>
      </p:pic>
    </p:spTree>
    <p:extLst>
      <p:ext uri="{BB962C8B-B14F-4D97-AF65-F5344CB8AC3E}">
        <p14:creationId xmlns:p14="http://schemas.microsoft.com/office/powerpoint/2010/main" val="106451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976BBB-C36E-7754-26C6-EC2E04578F34}"/>
              </a:ext>
            </a:extLst>
          </p:cNvPr>
          <p:cNvSpPr txBox="1"/>
          <p:nvPr/>
        </p:nvSpPr>
        <p:spPr>
          <a:xfrm>
            <a:off x="6494928" y="39880"/>
            <a:ext cx="5328396"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DAG specifies the </a:t>
            </a:r>
            <a:r>
              <a:rPr lang="en-CA" sz="1600" b="1" i="0" dirty="0">
                <a:solidFill>
                  <a:srgbClr val="333333"/>
                </a:solidFill>
                <a:effectLst/>
                <a:latin typeface="OpenSans"/>
              </a:rPr>
              <a:t>dependencies between tasks</a:t>
            </a:r>
            <a:r>
              <a:rPr lang="en-CA" sz="1600" b="0" i="0" dirty="0">
                <a:solidFill>
                  <a:srgbClr val="333333"/>
                </a:solidFill>
                <a:effectLst/>
                <a:latin typeface="OpenSans"/>
              </a:rPr>
              <a:t>, and the </a:t>
            </a:r>
            <a:r>
              <a:rPr lang="en-CA" sz="1600" b="1" i="0" dirty="0">
                <a:solidFill>
                  <a:srgbClr val="333333"/>
                </a:solidFill>
                <a:effectLst/>
                <a:latin typeface="OpenSans"/>
              </a:rPr>
              <a:t>order </a:t>
            </a:r>
            <a:r>
              <a:rPr lang="en-CA" sz="1600" b="0" i="0" dirty="0">
                <a:solidFill>
                  <a:srgbClr val="333333"/>
                </a:solidFill>
                <a:effectLst/>
                <a:latin typeface="OpenSans"/>
              </a:rPr>
              <a:t>in which to execute them.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tasks themselves describe what to do. In this example DAG, the tasks include data ingestion, data analysis, saving the data, generating reports, and triggering other systems, such as reporting any errors by email.</a:t>
            </a:r>
          </a:p>
        </p:txBody>
      </p:sp>
      <p:pic>
        <p:nvPicPr>
          <p:cNvPr id="4" name="Picture 3">
            <a:extLst>
              <a:ext uri="{FF2B5EF4-FFF2-40B4-BE49-F238E27FC236}">
                <a16:creationId xmlns:a16="http://schemas.microsoft.com/office/drawing/2014/main" id="{78074FFD-F063-8101-9B01-4401B2C77276}"/>
              </a:ext>
            </a:extLst>
          </p:cNvPr>
          <p:cNvPicPr>
            <a:picLocks noChangeAspect="1"/>
          </p:cNvPicPr>
          <p:nvPr/>
        </p:nvPicPr>
        <p:blipFill>
          <a:blip r:embed="rId2"/>
          <a:stretch>
            <a:fillRect/>
          </a:stretch>
        </p:blipFill>
        <p:spPr>
          <a:xfrm>
            <a:off x="180415" y="197596"/>
            <a:ext cx="6314513" cy="2747814"/>
          </a:xfrm>
          <a:prstGeom prst="rect">
            <a:avLst/>
          </a:prstGeom>
        </p:spPr>
      </p:pic>
      <p:pic>
        <p:nvPicPr>
          <p:cNvPr id="5" name="Picture 4">
            <a:extLst>
              <a:ext uri="{FF2B5EF4-FFF2-40B4-BE49-F238E27FC236}">
                <a16:creationId xmlns:a16="http://schemas.microsoft.com/office/drawing/2014/main" id="{980F0F13-CED9-A678-B4DC-64FB7917289F}"/>
              </a:ext>
            </a:extLst>
          </p:cNvPr>
          <p:cNvPicPr>
            <a:picLocks noChangeAspect="1"/>
          </p:cNvPicPr>
          <p:nvPr/>
        </p:nvPicPr>
        <p:blipFill>
          <a:blip r:embed="rId3"/>
          <a:stretch>
            <a:fillRect/>
          </a:stretch>
        </p:blipFill>
        <p:spPr>
          <a:xfrm>
            <a:off x="229722" y="3429000"/>
            <a:ext cx="5606302" cy="2961002"/>
          </a:xfrm>
          <a:prstGeom prst="rect">
            <a:avLst/>
          </a:prstGeom>
        </p:spPr>
      </p:pic>
      <p:sp>
        <p:nvSpPr>
          <p:cNvPr id="7" name="TextBox 6">
            <a:extLst>
              <a:ext uri="{FF2B5EF4-FFF2-40B4-BE49-F238E27FC236}">
                <a16:creationId xmlns:a16="http://schemas.microsoft.com/office/drawing/2014/main" id="{CB890111-934E-E5DC-155C-76F18526D2A1}"/>
              </a:ext>
            </a:extLst>
          </p:cNvPr>
          <p:cNvSpPr txBox="1"/>
          <p:nvPr/>
        </p:nvSpPr>
        <p:spPr>
          <a:xfrm>
            <a:off x="5836024" y="3103126"/>
            <a:ext cx="6314512" cy="3539430"/>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In this diagram, you can see how Apache Airflow might assign states to a task during its life cycle. </a:t>
            </a:r>
          </a:p>
          <a:p>
            <a:pPr marL="342900" indent="-342900" algn="l">
              <a:buFont typeface="+mj-lt"/>
              <a:buAutoNum type="arabicPeriod"/>
            </a:pPr>
            <a:r>
              <a:rPr lang="en-CA" sz="1400" b="1" i="0" dirty="0">
                <a:solidFill>
                  <a:srgbClr val="333333"/>
                </a:solidFill>
                <a:effectLst/>
                <a:latin typeface="OpenSans"/>
              </a:rPr>
              <a:t>No status</a:t>
            </a:r>
            <a:r>
              <a:rPr lang="en-CA" sz="1400" b="0" i="0" dirty="0">
                <a:solidFill>
                  <a:srgbClr val="333333"/>
                </a:solidFill>
                <a:effectLst/>
                <a:latin typeface="OpenSans"/>
              </a:rPr>
              <a:t>: This means that the task has not yet been queued for execution. </a:t>
            </a:r>
            <a:endParaRPr lang="en-CA" sz="1400" b="1" i="0" dirty="0">
              <a:solidFill>
                <a:srgbClr val="333333"/>
              </a:solidFill>
              <a:effectLst/>
              <a:latin typeface="OpenSans"/>
            </a:endParaRPr>
          </a:p>
          <a:p>
            <a:pPr marL="342900" indent="-342900" algn="l">
              <a:buFont typeface="+mj-lt"/>
              <a:buAutoNum type="arabicPeriod"/>
            </a:pPr>
            <a:r>
              <a:rPr lang="en-CA" sz="1400" b="1" i="0" dirty="0">
                <a:solidFill>
                  <a:srgbClr val="333333"/>
                </a:solidFill>
                <a:effectLst/>
                <a:latin typeface="OpenSans"/>
              </a:rPr>
              <a:t>Scheduled</a:t>
            </a:r>
            <a:r>
              <a:rPr lang="en-CA" sz="1400" b="0" i="0" dirty="0">
                <a:solidFill>
                  <a:srgbClr val="333333"/>
                </a:solidFill>
                <a:effectLst/>
                <a:latin typeface="OpenSans"/>
              </a:rPr>
              <a:t>: The scheduler has determined that the task’s dependencies are met and has scheduled it to run. </a:t>
            </a:r>
          </a:p>
          <a:p>
            <a:pPr marL="342900" indent="-342900" algn="l">
              <a:buFont typeface="+mj-lt"/>
              <a:buAutoNum type="arabicPeriod"/>
            </a:pPr>
            <a:r>
              <a:rPr lang="en-CA" sz="1400" b="1" i="0" dirty="0">
                <a:solidFill>
                  <a:srgbClr val="333333"/>
                </a:solidFill>
                <a:effectLst/>
                <a:latin typeface="OpenSans"/>
              </a:rPr>
              <a:t>Removed</a:t>
            </a:r>
            <a:r>
              <a:rPr lang="en-CA" sz="1400" b="0" i="0" dirty="0">
                <a:solidFill>
                  <a:srgbClr val="333333"/>
                </a:solidFill>
                <a:effectLst/>
                <a:latin typeface="OpenSans"/>
              </a:rPr>
              <a:t>: For some reason, the task has vanished from the DAG since the run started. </a:t>
            </a:r>
          </a:p>
          <a:p>
            <a:pPr marL="342900" indent="-342900" algn="l">
              <a:buFont typeface="+mj-lt"/>
              <a:buAutoNum type="arabicPeriod"/>
            </a:pPr>
            <a:r>
              <a:rPr lang="en-CA" sz="1400" b="1" i="0" dirty="0">
                <a:solidFill>
                  <a:srgbClr val="333333"/>
                </a:solidFill>
                <a:effectLst/>
                <a:latin typeface="OpenSans"/>
              </a:rPr>
              <a:t>Upstream failed</a:t>
            </a:r>
            <a:r>
              <a:rPr lang="en-CA" sz="1400" b="0" i="0" dirty="0">
                <a:solidFill>
                  <a:srgbClr val="333333"/>
                </a:solidFill>
                <a:effectLst/>
                <a:latin typeface="OpenSans"/>
              </a:rPr>
              <a:t>: An upstream task has failed. </a:t>
            </a:r>
            <a:endParaRPr lang="en-CA" sz="1400" b="1" i="0" dirty="0">
              <a:solidFill>
                <a:srgbClr val="333333"/>
              </a:solidFill>
              <a:effectLst/>
              <a:latin typeface="OpenSans"/>
            </a:endParaRPr>
          </a:p>
          <a:p>
            <a:pPr marL="342900" indent="-342900" algn="l">
              <a:buFont typeface="+mj-lt"/>
              <a:buAutoNum type="arabicPeriod"/>
            </a:pPr>
            <a:r>
              <a:rPr lang="en-CA" sz="1400" b="1" i="0" dirty="0">
                <a:solidFill>
                  <a:srgbClr val="333333"/>
                </a:solidFill>
                <a:effectLst/>
                <a:latin typeface="OpenSans"/>
              </a:rPr>
              <a:t>Queued:</a:t>
            </a:r>
            <a:r>
              <a:rPr lang="en-CA" sz="1400" b="0" i="0" dirty="0">
                <a:solidFill>
                  <a:srgbClr val="333333"/>
                </a:solidFill>
                <a:effectLst/>
                <a:latin typeface="OpenSans"/>
              </a:rPr>
              <a:t> The task has been assigned to the Executor and is waiting for a worker to become available. </a:t>
            </a:r>
          </a:p>
          <a:p>
            <a:pPr marL="342900" indent="-342900" algn="l">
              <a:buFont typeface="+mj-lt"/>
              <a:buAutoNum type="arabicPeriod"/>
            </a:pPr>
            <a:r>
              <a:rPr lang="en-CA" sz="1400" b="1" i="0" dirty="0">
                <a:solidFill>
                  <a:srgbClr val="333333"/>
                </a:solidFill>
                <a:effectLst/>
                <a:latin typeface="OpenSans"/>
              </a:rPr>
              <a:t>Running</a:t>
            </a:r>
            <a:r>
              <a:rPr lang="en-CA" sz="1400" b="0" i="0" dirty="0">
                <a:solidFill>
                  <a:srgbClr val="333333"/>
                </a:solidFill>
                <a:effectLst/>
                <a:latin typeface="OpenSans"/>
              </a:rPr>
              <a:t>: The task is being run by a worker. </a:t>
            </a:r>
          </a:p>
          <a:p>
            <a:pPr marL="342900" indent="-342900" algn="l">
              <a:buFont typeface="+mj-lt"/>
              <a:buAutoNum type="arabicPeriod"/>
            </a:pPr>
            <a:r>
              <a:rPr lang="en-CA" sz="1400" b="1" i="0" dirty="0">
                <a:solidFill>
                  <a:srgbClr val="333333"/>
                </a:solidFill>
                <a:effectLst/>
                <a:latin typeface="OpenSans"/>
              </a:rPr>
              <a:t>Success:</a:t>
            </a:r>
            <a:r>
              <a:rPr lang="en-CA" sz="1400" b="0" i="0" dirty="0">
                <a:solidFill>
                  <a:srgbClr val="333333"/>
                </a:solidFill>
                <a:effectLst/>
                <a:latin typeface="OpenSans"/>
              </a:rPr>
              <a:t> The task finished running without errors. </a:t>
            </a:r>
            <a:endParaRPr lang="en-CA" sz="1400" b="1" i="0" dirty="0">
              <a:solidFill>
                <a:srgbClr val="333333"/>
              </a:solidFill>
              <a:effectLst/>
              <a:latin typeface="OpenSans"/>
            </a:endParaRPr>
          </a:p>
          <a:p>
            <a:pPr marL="342900" indent="-342900" algn="l">
              <a:buFont typeface="+mj-lt"/>
              <a:buAutoNum type="arabicPeriod"/>
            </a:pPr>
            <a:r>
              <a:rPr lang="en-CA" sz="1400" b="1" i="0" dirty="0">
                <a:solidFill>
                  <a:srgbClr val="333333"/>
                </a:solidFill>
                <a:effectLst/>
                <a:latin typeface="OpenSans"/>
              </a:rPr>
              <a:t>Failed:</a:t>
            </a:r>
            <a:r>
              <a:rPr lang="en-CA" sz="1400" b="0" i="0" dirty="0">
                <a:solidFill>
                  <a:srgbClr val="333333"/>
                </a:solidFill>
                <a:effectLst/>
                <a:latin typeface="OpenSans"/>
              </a:rPr>
              <a:t> The task had an error during execution and failed to run</a:t>
            </a:r>
            <a:endParaRPr lang="en-CA" sz="1400" dirty="0">
              <a:solidFill>
                <a:srgbClr val="333333"/>
              </a:solidFill>
              <a:latin typeface="OpenSans"/>
            </a:endParaRPr>
          </a:p>
          <a:p>
            <a:pPr marL="342900" indent="-342900" algn="l">
              <a:buFont typeface="+mj-lt"/>
              <a:buAutoNum type="arabicPeriod"/>
            </a:pPr>
            <a:r>
              <a:rPr lang="en-CA" sz="1400" b="1" i="0" dirty="0">
                <a:solidFill>
                  <a:srgbClr val="333333"/>
                </a:solidFill>
                <a:effectLst/>
                <a:latin typeface="OpenSans"/>
              </a:rPr>
              <a:t>Up for retry:</a:t>
            </a:r>
            <a:r>
              <a:rPr lang="en-CA" sz="1400" b="0" i="0" dirty="0">
                <a:solidFill>
                  <a:srgbClr val="333333"/>
                </a:solidFill>
                <a:effectLst/>
                <a:latin typeface="OpenSans"/>
              </a:rPr>
              <a:t> The task failed but has retry attempts left and will be rescheduled. </a:t>
            </a:r>
          </a:p>
          <a:p>
            <a:pPr marL="285750" indent="-285750" algn="l">
              <a:buFont typeface="Arial" panose="020B0604020202020204" pitchFamily="34" charset="0"/>
              <a:buChar char="•"/>
            </a:pPr>
            <a:r>
              <a:rPr lang="en-CA" sz="1400" b="0" i="0" dirty="0">
                <a:solidFill>
                  <a:srgbClr val="333333"/>
                </a:solidFill>
                <a:effectLst/>
                <a:latin typeface="OpenSans"/>
              </a:rPr>
              <a:t>Ideally, a task should flow through the scheduler from ‘no status’, to ‘scheduled’, to ‘queued’, to ‘running’, and finally to ‘success.’ </a:t>
            </a:r>
          </a:p>
        </p:txBody>
      </p:sp>
    </p:spTree>
    <p:extLst>
      <p:ext uri="{BB962C8B-B14F-4D97-AF65-F5344CB8AC3E}">
        <p14:creationId xmlns:p14="http://schemas.microsoft.com/office/powerpoint/2010/main" val="226695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C8B83-52CF-A771-5F22-1EFA39518DF4}"/>
              </a:ext>
            </a:extLst>
          </p:cNvPr>
          <p:cNvSpPr txBox="1"/>
          <p:nvPr/>
        </p:nvSpPr>
        <p:spPr>
          <a:xfrm>
            <a:off x="1" y="2755917"/>
            <a:ext cx="12192000" cy="2639505"/>
          </a:xfrm>
          <a:prstGeom prst="rect">
            <a:avLst/>
          </a:prstGeom>
          <a:noFill/>
        </p:spPr>
        <p:txBody>
          <a:bodyPr wrap="square">
            <a:spAutoFit/>
          </a:bodyPr>
          <a:lstStyle/>
          <a:p>
            <a:pPr algn="l">
              <a:lnSpc>
                <a:spcPct val="150000"/>
              </a:lnSpc>
            </a:pPr>
            <a:r>
              <a:rPr lang="en-CA" sz="1600" b="1" i="0" dirty="0">
                <a:solidFill>
                  <a:srgbClr val="333333"/>
                </a:solidFill>
                <a:effectLst/>
                <a:latin typeface="OpenSans"/>
              </a:rPr>
              <a:t>five main features and benefits </a:t>
            </a:r>
            <a:r>
              <a:rPr lang="en-CA" sz="1600" b="0" i="0" dirty="0">
                <a:solidFill>
                  <a:srgbClr val="333333"/>
                </a:solidFill>
                <a:effectLst/>
                <a:latin typeface="OpenSans"/>
              </a:rPr>
              <a:t>of Apache Airflow. </a:t>
            </a:r>
            <a:endParaRPr lang="en-CA" sz="1600" b="1" i="0" dirty="0">
              <a:solidFill>
                <a:srgbClr val="333333"/>
              </a:solidFill>
              <a:effectLst/>
              <a:latin typeface="OpenSans"/>
            </a:endParaRPr>
          </a:p>
          <a:p>
            <a:pPr marL="342900" indent="-342900" algn="l">
              <a:lnSpc>
                <a:spcPct val="150000"/>
              </a:lnSpc>
              <a:buFont typeface="+mj-lt"/>
              <a:buAutoNum type="arabicPeriod"/>
            </a:pPr>
            <a:r>
              <a:rPr lang="en-CA" sz="1600" b="1" i="0" dirty="0">
                <a:solidFill>
                  <a:srgbClr val="333333"/>
                </a:solidFill>
                <a:effectLst/>
                <a:latin typeface="OpenSans"/>
              </a:rPr>
              <a:t>Pure Python : </a:t>
            </a:r>
            <a:r>
              <a:rPr lang="en-CA" sz="1600" b="0" i="0" dirty="0">
                <a:solidFill>
                  <a:srgbClr val="333333"/>
                </a:solidFill>
                <a:effectLst/>
                <a:latin typeface="OpenSans"/>
              </a:rPr>
              <a:t>Create your workflows using standard Python. This allows you to maintain full flexibility when building your data pipelines. </a:t>
            </a:r>
            <a:endParaRPr lang="en-CA" sz="1600" b="1" dirty="0">
              <a:solidFill>
                <a:srgbClr val="333333"/>
              </a:solidFill>
              <a:latin typeface="OpenSans"/>
            </a:endParaRPr>
          </a:p>
          <a:p>
            <a:pPr marL="342900" indent="-342900" algn="l">
              <a:lnSpc>
                <a:spcPct val="150000"/>
              </a:lnSpc>
              <a:buFont typeface="+mj-lt"/>
              <a:buAutoNum type="arabicPeriod"/>
            </a:pPr>
            <a:r>
              <a:rPr lang="en-CA" sz="1600" b="1" i="0" dirty="0">
                <a:solidFill>
                  <a:srgbClr val="333333"/>
                </a:solidFill>
                <a:effectLst/>
                <a:latin typeface="OpenSans"/>
              </a:rPr>
              <a:t>Useful UI  : </a:t>
            </a:r>
            <a:r>
              <a:rPr lang="en-CA" sz="1600" b="0" i="0" dirty="0">
                <a:solidFill>
                  <a:srgbClr val="333333"/>
                </a:solidFill>
                <a:effectLst/>
                <a:latin typeface="OpenSans"/>
              </a:rPr>
              <a:t>Monitor, schedule, and manage your workflows via a sophisticated </a:t>
            </a:r>
            <a:r>
              <a:rPr lang="en-CA" sz="1600" b="1" i="0" dirty="0">
                <a:solidFill>
                  <a:srgbClr val="333333"/>
                </a:solidFill>
                <a:effectLst/>
                <a:latin typeface="OpenSans"/>
              </a:rPr>
              <a:t>web app</a:t>
            </a:r>
            <a:r>
              <a:rPr lang="en-CA" sz="1600" b="0" i="0" dirty="0">
                <a:solidFill>
                  <a:srgbClr val="333333"/>
                </a:solidFill>
                <a:effectLst/>
                <a:latin typeface="OpenSans"/>
              </a:rPr>
              <a:t>, offering you full insight into the status of your tasks. </a:t>
            </a:r>
          </a:p>
          <a:p>
            <a:pPr marL="342900" indent="-342900" algn="l">
              <a:lnSpc>
                <a:spcPct val="150000"/>
              </a:lnSpc>
              <a:buFont typeface="+mj-lt"/>
              <a:buAutoNum type="arabicPeriod"/>
            </a:pPr>
            <a:r>
              <a:rPr lang="en-CA" sz="1600" b="1" i="0" dirty="0">
                <a:solidFill>
                  <a:srgbClr val="333333"/>
                </a:solidFill>
                <a:effectLst/>
                <a:latin typeface="OpenSans"/>
              </a:rPr>
              <a:t>Integration : </a:t>
            </a:r>
            <a:r>
              <a:rPr lang="en-CA" sz="1600" b="0" i="0" dirty="0">
                <a:solidFill>
                  <a:srgbClr val="333333"/>
                </a:solidFill>
                <a:effectLst/>
                <a:latin typeface="OpenSans"/>
              </a:rPr>
              <a:t>Apache Airflow provides many </a:t>
            </a:r>
            <a:r>
              <a:rPr lang="en-CA" sz="1600" b="1" i="0" dirty="0">
                <a:solidFill>
                  <a:srgbClr val="333333"/>
                </a:solidFill>
                <a:effectLst/>
                <a:latin typeface="OpenSans"/>
              </a:rPr>
              <a:t>plug-and-play integrations</a:t>
            </a:r>
            <a:r>
              <a:rPr lang="en-CA" sz="1600" b="0" i="0" dirty="0">
                <a:solidFill>
                  <a:srgbClr val="333333"/>
                </a:solidFill>
                <a:effectLst/>
                <a:latin typeface="OpenSans"/>
              </a:rPr>
              <a:t>, such as </a:t>
            </a:r>
            <a:r>
              <a:rPr lang="en-CA" sz="1600" b="1" i="0" dirty="0">
                <a:solidFill>
                  <a:srgbClr val="333333"/>
                </a:solidFill>
                <a:effectLst/>
                <a:latin typeface="OpenSans"/>
              </a:rPr>
              <a:t>IBM </a:t>
            </a:r>
            <a:r>
              <a:rPr lang="en-CA" sz="1600" b="1" i="0" dirty="0" err="1">
                <a:solidFill>
                  <a:srgbClr val="333333"/>
                </a:solidFill>
                <a:effectLst/>
                <a:latin typeface="OpenSans"/>
              </a:rPr>
              <a:t>Cloudant</a:t>
            </a:r>
            <a:r>
              <a:rPr lang="en-CA" sz="1600" b="0" i="0" dirty="0">
                <a:solidFill>
                  <a:srgbClr val="333333"/>
                </a:solidFill>
                <a:effectLst/>
                <a:latin typeface="OpenSans"/>
              </a:rPr>
              <a:t>, that are ready to execute your tasks. </a:t>
            </a:r>
          </a:p>
          <a:p>
            <a:pPr marL="342900" indent="-342900" algn="l">
              <a:lnSpc>
                <a:spcPct val="150000"/>
              </a:lnSpc>
              <a:buFont typeface="+mj-lt"/>
              <a:buAutoNum type="arabicPeriod"/>
            </a:pPr>
            <a:r>
              <a:rPr lang="en-CA" sz="1600" b="1" i="0" dirty="0">
                <a:solidFill>
                  <a:srgbClr val="333333"/>
                </a:solidFill>
                <a:effectLst/>
                <a:latin typeface="OpenSans"/>
              </a:rPr>
              <a:t>Easy to Use  : </a:t>
            </a:r>
            <a:r>
              <a:rPr lang="en-CA" sz="1600" b="0" i="0" dirty="0">
                <a:solidFill>
                  <a:srgbClr val="333333"/>
                </a:solidFill>
                <a:effectLst/>
                <a:latin typeface="OpenSans"/>
              </a:rPr>
              <a:t>Anyone with Python knowledge can deploy a workflow. Airflow does not limit the scope of your pipelines. </a:t>
            </a:r>
          </a:p>
          <a:p>
            <a:pPr marL="342900" indent="-342900" algn="l">
              <a:lnSpc>
                <a:spcPct val="150000"/>
              </a:lnSpc>
              <a:buFont typeface="+mj-lt"/>
              <a:buAutoNum type="arabicPeriod"/>
            </a:pPr>
            <a:r>
              <a:rPr lang="en-CA" sz="1600" b="1" i="0" dirty="0">
                <a:solidFill>
                  <a:srgbClr val="333333"/>
                </a:solidFill>
                <a:effectLst/>
                <a:latin typeface="OpenSans"/>
              </a:rPr>
              <a:t>the open source feature :  </a:t>
            </a:r>
            <a:r>
              <a:rPr lang="en-CA" sz="1600" b="0" i="0" dirty="0">
                <a:solidFill>
                  <a:srgbClr val="333333"/>
                </a:solidFill>
                <a:effectLst/>
                <a:latin typeface="OpenSans"/>
              </a:rPr>
              <a:t>Whenever you want to share your improvement, you can do this by opening a pull request. Airflow has many active users who are sharing their experiences in the Apache Airflow community</a:t>
            </a:r>
          </a:p>
        </p:txBody>
      </p:sp>
      <p:pic>
        <p:nvPicPr>
          <p:cNvPr id="4" name="Picture 3">
            <a:extLst>
              <a:ext uri="{FF2B5EF4-FFF2-40B4-BE49-F238E27FC236}">
                <a16:creationId xmlns:a16="http://schemas.microsoft.com/office/drawing/2014/main" id="{A2FD7F05-D91A-5B3E-AC2D-87034B93572E}"/>
              </a:ext>
            </a:extLst>
          </p:cNvPr>
          <p:cNvPicPr>
            <a:picLocks noChangeAspect="1"/>
          </p:cNvPicPr>
          <p:nvPr/>
        </p:nvPicPr>
        <p:blipFill>
          <a:blip r:embed="rId2"/>
          <a:stretch>
            <a:fillRect/>
          </a:stretch>
        </p:blipFill>
        <p:spPr>
          <a:xfrm>
            <a:off x="974164" y="94128"/>
            <a:ext cx="5592571" cy="2318871"/>
          </a:xfrm>
          <a:prstGeom prst="rect">
            <a:avLst/>
          </a:prstGeom>
        </p:spPr>
      </p:pic>
      <p:pic>
        <p:nvPicPr>
          <p:cNvPr id="5" name="Picture 4">
            <a:extLst>
              <a:ext uri="{FF2B5EF4-FFF2-40B4-BE49-F238E27FC236}">
                <a16:creationId xmlns:a16="http://schemas.microsoft.com/office/drawing/2014/main" id="{C9DCA81B-C560-BE97-472A-EBB480D3A63A}"/>
              </a:ext>
            </a:extLst>
          </p:cNvPr>
          <p:cNvPicPr>
            <a:picLocks noChangeAspect="1"/>
          </p:cNvPicPr>
          <p:nvPr/>
        </p:nvPicPr>
        <p:blipFill>
          <a:blip r:embed="rId3"/>
          <a:stretch>
            <a:fillRect/>
          </a:stretch>
        </p:blipFill>
        <p:spPr>
          <a:xfrm>
            <a:off x="6719232" y="194235"/>
            <a:ext cx="4212653" cy="2218764"/>
          </a:xfrm>
          <a:prstGeom prst="rect">
            <a:avLst/>
          </a:prstGeom>
        </p:spPr>
      </p:pic>
    </p:spTree>
    <p:extLst>
      <p:ext uri="{BB962C8B-B14F-4D97-AF65-F5344CB8AC3E}">
        <p14:creationId xmlns:p14="http://schemas.microsoft.com/office/powerpoint/2010/main" val="885916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D942F9-9164-BC7B-60A8-6B9893073B99}"/>
              </a:ext>
            </a:extLst>
          </p:cNvPr>
          <p:cNvPicPr>
            <a:picLocks noChangeAspect="1"/>
          </p:cNvPicPr>
          <p:nvPr/>
        </p:nvPicPr>
        <p:blipFill>
          <a:blip r:embed="rId2"/>
          <a:stretch>
            <a:fillRect/>
          </a:stretch>
        </p:blipFill>
        <p:spPr>
          <a:xfrm>
            <a:off x="173692" y="158749"/>
            <a:ext cx="5097555" cy="2881573"/>
          </a:xfrm>
          <a:prstGeom prst="rect">
            <a:avLst/>
          </a:prstGeom>
        </p:spPr>
      </p:pic>
      <p:sp>
        <p:nvSpPr>
          <p:cNvPr id="4" name="TextBox 3">
            <a:extLst>
              <a:ext uri="{FF2B5EF4-FFF2-40B4-BE49-F238E27FC236}">
                <a16:creationId xmlns:a16="http://schemas.microsoft.com/office/drawing/2014/main" id="{01B3BD55-9AD1-5CB1-0B1F-A4240F00F081}"/>
              </a:ext>
            </a:extLst>
          </p:cNvPr>
          <p:cNvSpPr txBox="1"/>
          <p:nvPr/>
        </p:nvSpPr>
        <p:spPr>
          <a:xfrm>
            <a:off x="5365376" y="158749"/>
            <a:ext cx="6985746" cy="3378169"/>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Apache Airflow pipelines are built on four main principles. They are: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Scalable</a:t>
            </a:r>
            <a:r>
              <a:rPr lang="en-CA" sz="1600" b="0" i="0" dirty="0">
                <a:solidFill>
                  <a:srgbClr val="333333"/>
                </a:solidFill>
                <a:effectLst/>
                <a:latin typeface="OpenSans"/>
              </a:rPr>
              <a:t>: Airflow has a modular architecture and uses a </a:t>
            </a:r>
            <a:r>
              <a:rPr lang="en-CA" sz="1600" b="0" i="0" dirty="0">
                <a:solidFill>
                  <a:schemeClr val="accent2"/>
                </a:solidFill>
                <a:effectLst/>
                <a:latin typeface="OpenSans"/>
              </a:rPr>
              <a:t>message queue to orchestrate </a:t>
            </a:r>
            <a:r>
              <a:rPr lang="en-CA" sz="1600" b="0" i="0" dirty="0">
                <a:solidFill>
                  <a:srgbClr val="333333"/>
                </a:solidFill>
                <a:effectLst/>
                <a:latin typeface="OpenSans"/>
              </a:rPr>
              <a:t>an arbitrary number of workers. It is ready to </a:t>
            </a:r>
            <a:r>
              <a:rPr lang="en-CA" sz="1600" b="0" i="0" dirty="0">
                <a:solidFill>
                  <a:schemeClr val="accent2"/>
                </a:solidFill>
                <a:effectLst/>
                <a:latin typeface="OpenSans"/>
              </a:rPr>
              <a:t>scale to infinity.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Dynamic</a:t>
            </a:r>
            <a:r>
              <a:rPr lang="en-CA" sz="1600" b="0" i="0" dirty="0">
                <a:solidFill>
                  <a:srgbClr val="333333"/>
                </a:solidFill>
                <a:effectLst/>
                <a:latin typeface="OpenSans"/>
              </a:rPr>
              <a:t>: Airflow pipelines are defined in Python, and allow dynamic pipeline generation. Thus, your pipelines can contain </a:t>
            </a:r>
            <a:r>
              <a:rPr lang="en-CA" sz="1600" b="0" i="0" dirty="0">
                <a:solidFill>
                  <a:schemeClr val="accent2"/>
                </a:solidFill>
                <a:effectLst/>
                <a:latin typeface="OpenSans"/>
              </a:rPr>
              <a:t>multiple simultaneous tasks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Extensible</a:t>
            </a:r>
            <a:r>
              <a:rPr lang="en-CA" sz="1600" b="0" i="0" dirty="0">
                <a:solidFill>
                  <a:srgbClr val="333333"/>
                </a:solidFill>
                <a:effectLst/>
                <a:latin typeface="OpenSans"/>
              </a:rPr>
              <a:t>: You can easily </a:t>
            </a:r>
            <a:r>
              <a:rPr lang="en-CA" sz="1600" b="1" i="0" dirty="0">
                <a:solidFill>
                  <a:srgbClr val="333333"/>
                </a:solidFill>
                <a:effectLst/>
                <a:latin typeface="OpenSans"/>
              </a:rPr>
              <a:t>define </a:t>
            </a:r>
            <a:r>
              <a:rPr lang="en-CA" sz="1600" b="0" i="0" dirty="0">
                <a:solidFill>
                  <a:srgbClr val="333333"/>
                </a:solidFill>
                <a:effectLst/>
                <a:latin typeface="OpenSans"/>
              </a:rPr>
              <a:t>your </a:t>
            </a:r>
            <a:r>
              <a:rPr lang="en-CA" sz="1600" b="0" i="0" u="sng" dirty="0">
                <a:solidFill>
                  <a:srgbClr val="333333"/>
                </a:solidFill>
                <a:effectLst/>
                <a:latin typeface="OpenSans"/>
              </a:rPr>
              <a:t>own operators and extend librar</a:t>
            </a:r>
            <a:r>
              <a:rPr lang="en-CA" sz="1600" b="0" i="0" dirty="0">
                <a:solidFill>
                  <a:srgbClr val="333333"/>
                </a:solidFill>
                <a:effectLst/>
                <a:latin typeface="OpenSans"/>
              </a:rPr>
              <a:t>ies to suit your environment.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Lean:</a:t>
            </a:r>
            <a:r>
              <a:rPr lang="en-CA" sz="1600" b="0" i="0" dirty="0">
                <a:solidFill>
                  <a:srgbClr val="333333"/>
                </a:solidFill>
                <a:effectLst/>
                <a:latin typeface="OpenSans"/>
              </a:rPr>
              <a:t> Airflow pipelines are lean and explicit. </a:t>
            </a:r>
            <a:r>
              <a:rPr lang="en-CA" sz="1600" b="1" i="0" dirty="0">
                <a:solidFill>
                  <a:srgbClr val="333333"/>
                </a:solidFill>
                <a:effectLst/>
                <a:latin typeface="OpenSans"/>
              </a:rPr>
              <a:t>Parameterizatio</a:t>
            </a:r>
            <a:r>
              <a:rPr lang="en-CA" sz="1600" b="0" i="0" dirty="0">
                <a:solidFill>
                  <a:srgbClr val="333333"/>
                </a:solidFill>
                <a:effectLst/>
                <a:latin typeface="OpenSans"/>
              </a:rPr>
              <a:t>n is built into its core using the </a:t>
            </a:r>
            <a:r>
              <a:rPr lang="en-CA" sz="1600" b="1" i="0" dirty="0">
                <a:solidFill>
                  <a:srgbClr val="333333"/>
                </a:solidFill>
                <a:effectLst/>
                <a:latin typeface="OpenSans"/>
              </a:rPr>
              <a:t>powerful Jinja templating engine</a:t>
            </a:r>
            <a:r>
              <a:rPr lang="en-CA" sz="1600" b="0" i="0" dirty="0">
                <a:solidFill>
                  <a:srgbClr val="333333"/>
                </a:solidFill>
                <a:effectLst/>
                <a:latin typeface="OpenSans"/>
              </a:rPr>
              <a:t>. </a:t>
            </a:r>
          </a:p>
        </p:txBody>
      </p:sp>
      <p:sp>
        <p:nvSpPr>
          <p:cNvPr id="6" name="TextBox 5">
            <a:extLst>
              <a:ext uri="{FF2B5EF4-FFF2-40B4-BE49-F238E27FC236}">
                <a16:creationId xmlns:a16="http://schemas.microsoft.com/office/drawing/2014/main" id="{5AAB1349-28A5-6FC8-9F82-52553F85CD46}"/>
              </a:ext>
            </a:extLst>
          </p:cNvPr>
          <p:cNvSpPr txBox="1"/>
          <p:nvPr/>
        </p:nvSpPr>
        <p:spPr>
          <a:xfrm>
            <a:off x="0" y="3479831"/>
            <a:ext cx="6178922" cy="3378169"/>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Apache Airflow has supported many companies in reaching their goals. For example,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Sift</a:t>
            </a:r>
            <a:r>
              <a:rPr lang="en-CA" sz="1600" b="0" i="0" dirty="0">
                <a:solidFill>
                  <a:srgbClr val="333333"/>
                </a:solidFill>
                <a:effectLst/>
                <a:latin typeface="OpenSans"/>
              </a:rPr>
              <a:t> used Airflow for defining and organizing </a:t>
            </a:r>
            <a:r>
              <a:rPr lang="en-CA" sz="1600" b="0" i="0" u="sng" dirty="0">
                <a:solidFill>
                  <a:srgbClr val="333333"/>
                </a:solidFill>
                <a:effectLst/>
                <a:latin typeface="OpenSans"/>
              </a:rPr>
              <a:t>Machine Learning pipeline dependencies, </a:t>
            </a:r>
          </a:p>
          <a:p>
            <a:pPr marL="285750" indent="-285750" algn="l">
              <a:lnSpc>
                <a:spcPct val="150000"/>
              </a:lnSpc>
              <a:buFont typeface="Arial" panose="020B0604020202020204" pitchFamily="34" charset="0"/>
              <a:buChar char="•"/>
            </a:pPr>
            <a:r>
              <a:rPr lang="en-CA" sz="1600" b="1" i="0" dirty="0" err="1">
                <a:solidFill>
                  <a:srgbClr val="333333"/>
                </a:solidFill>
                <a:effectLst/>
                <a:latin typeface="OpenSans"/>
              </a:rPr>
              <a:t>SeniorLink</a:t>
            </a:r>
            <a:r>
              <a:rPr lang="en-CA" sz="1600" b="0" i="0" dirty="0">
                <a:solidFill>
                  <a:srgbClr val="333333"/>
                </a:solidFill>
                <a:effectLst/>
                <a:latin typeface="OpenSans"/>
              </a:rPr>
              <a:t> increased the visibility of </a:t>
            </a:r>
            <a:r>
              <a:rPr lang="en-CA" sz="1600" b="0" i="0" u="sng" dirty="0">
                <a:solidFill>
                  <a:srgbClr val="333333"/>
                </a:solidFill>
                <a:effectLst/>
                <a:latin typeface="OpenSans"/>
              </a:rPr>
              <a:t>their batch processes </a:t>
            </a:r>
            <a:r>
              <a:rPr lang="en-CA" sz="1600" b="0" i="0" dirty="0">
                <a:solidFill>
                  <a:srgbClr val="333333"/>
                </a:solidFill>
                <a:effectLst/>
                <a:latin typeface="OpenSans"/>
              </a:rPr>
              <a:t>and decoupled them, </a:t>
            </a:r>
          </a:p>
          <a:p>
            <a:pPr marL="285750" indent="-285750" algn="l">
              <a:lnSpc>
                <a:spcPct val="150000"/>
              </a:lnSpc>
              <a:buFont typeface="Arial" panose="020B0604020202020204" pitchFamily="34" charset="0"/>
              <a:buChar char="•"/>
            </a:pPr>
            <a:r>
              <a:rPr lang="en-CA" sz="1600" b="1" i="0" dirty="0" err="1">
                <a:solidFill>
                  <a:srgbClr val="333333"/>
                </a:solidFill>
                <a:effectLst/>
                <a:latin typeface="OpenSans"/>
              </a:rPr>
              <a:t>Experity</a:t>
            </a:r>
            <a:r>
              <a:rPr lang="en-CA" sz="1600" b="0" i="0" dirty="0">
                <a:solidFill>
                  <a:srgbClr val="333333"/>
                </a:solidFill>
                <a:effectLst/>
                <a:latin typeface="OpenSans"/>
              </a:rPr>
              <a:t> deployed Airflow as an </a:t>
            </a:r>
            <a:r>
              <a:rPr lang="en-CA" sz="1600" b="0" i="0" u="sng" dirty="0">
                <a:solidFill>
                  <a:srgbClr val="333333"/>
                </a:solidFill>
                <a:effectLst/>
                <a:latin typeface="OpenSans"/>
              </a:rPr>
              <a:t>enterprise scheduling tool</a:t>
            </a:r>
            <a:r>
              <a:rPr lang="en-CA" sz="1600" b="0" i="0" dirty="0">
                <a:solidFill>
                  <a:srgbClr val="333333"/>
                </a:solidFill>
                <a:effectLst/>
                <a:latin typeface="OpenSans"/>
              </a:rPr>
              <a:t>, and </a:t>
            </a:r>
          </a:p>
          <a:p>
            <a:pPr marL="285750" indent="-285750" algn="l">
              <a:lnSpc>
                <a:spcPct val="150000"/>
              </a:lnSpc>
              <a:buFont typeface="Arial" panose="020B0604020202020204" pitchFamily="34" charset="0"/>
              <a:buChar char="•"/>
            </a:pPr>
            <a:r>
              <a:rPr lang="en-CA" sz="1600" b="1" i="0" dirty="0" err="1">
                <a:solidFill>
                  <a:srgbClr val="333333"/>
                </a:solidFill>
                <a:effectLst/>
                <a:latin typeface="OpenSans"/>
              </a:rPr>
              <a:t>Onefootball</a:t>
            </a:r>
            <a:r>
              <a:rPr lang="en-CA" sz="1600" b="0" i="0" dirty="0">
                <a:solidFill>
                  <a:srgbClr val="333333"/>
                </a:solidFill>
                <a:effectLst/>
                <a:latin typeface="OpenSans"/>
              </a:rPr>
              <a:t> used Airflow to </a:t>
            </a:r>
            <a:r>
              <a:rPr lang="en-CA" sz="1600" b="0" i="0" u="sng" dirty="0">
                <a:solidFill>
                  <a:srgbClr val="333333"/>
                </a:solidFill>
                <a:effectLst/>
                <a:latin typeface="OpenSans"/>
              </a:rPr>
              <a:t>orchestrate SQL transformations </a:t>
            </a:r>
            <a:r>
              <a:rPr lang="en-CA" sz="1600" b="0" i="0" dirty="0">
                <a:solidFill>
                  <a:srgbClr val="333333"/>
                </a:solidFill>
                <a:effectLst/>
                <a:latin typeface="OpenSans"/>
              </a:rPr>
              <a:t>in their data warehouses, and to send daily analytics emails.</a:t>
            </a:r>
          </a:p>
        </p:txBody>
      </p:sp>
      <p:pic>
        <p:nvPicPr>
          <p:cNvPr id="7" name="Picture 6">
            <a:extLst>
              <a:ext uri="{FF2B5EF4-FFF2-40B4-BE49-F238E27FC236}">
                <a16:creationId xmlns:a16="http://schemas.microsoft.com/office/drawing/2014/main" id="{C959F6EE-56D8-1261-5605-66877E9A97BE}"/>
              </a:ext>
            </a:extLst>
          </p:cNvPr>
          <p:cNvPicPr>
            <a:picLocks noChangeAspect="1"/>
          </p:cNvPicPr>
          <p:nvPr/>
        </p:nvPicPr>
        <p:blipFill>
          <a:blip r:embed="rId3"/>
          <a:stretch>
            <a:fillRect/>
          </a:stretch>
        </p:blipFill>
        <p:spPr>
          <a:xfrm>
            <a:off x="6178923" y="3693165"/>
            <a:ext cx="6013078" cy="3008587"/>
          </a:xfrm>
          <a:prstGeom prst="rect">
            <a:avLst/>
          </a:prstGeom>
        </p:spPr>
      </p:pic>
    </p:spTree>
    <p:extLst>
      <p:ext uri="{BB962C8B-B14F-4D97-AF65-F5344CB8AC3E}">
        <p14:creationId xmlns:p14="http://schemas.microsoft.com/office/powerpoint/2010/main" val="4207000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39E185-EE8B-29B4-1DBC-CCB86B8DC797}"/>
              </a:ext>
            </a:extLst>
          </p:cNvPr>
          <p:cNvPicPr>
            <a:picLocks noChangeAspect="1"/>
          </p:cNvPicPr>
          <p:nvPr/>
        </p:nvPicPr>
        <p:blipFill>
          <a:blip r:embed="rId2"/>
          <a:stretch>
            <a:fillRect/>
          </a:stretch>
        </p:blipFill>
        <p:spPr>
          <a:xfrm>
            <a:off x="2694622" y="1320425"/>
            <a:ext cx="7674181" cy="3749115"/>
          </a:xfrm>
          <a:prstGeom prst="rect">
            <a:avLst/>
          </a:prstGeom>
        </p:spPr>
      </p:pic>
    </p:spTree>
    <p:extLst>
      <p:ext uri="{BB962C8B-B14F-4D97-AF65-F5344CB8AC3E}">
        <p14:creationId xmlns:p14="http://schemas.microsoft.com/office/powerpoint/2010/main" val="428755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0BAD9-91A9-C947-5ED4-69F2CE968A7A}"/>
              </a:ext>
            </a:extLst>
          </p:cNvPr>
          <p:cNvSpPr txBox="1"/>
          <p:nvPr/>
        </p:nvSpPr>
        <p:spPr>
          <a:xfrm>
            <a:off x="2188508" y="568369"/>
            <a:ext cx="8582586" cy="461665"/>
          </a:xfrm>
          <a:prstGeom prst="rect">
            <a:avLst/>
          </a:prstGeom>
          <a:noFill/>
        </p:spPr>
        <p:txBody>
          <a:bodyPr wrap="square">
            <a:spAutoFit/>
          </a:bodyPr>
          <a:lstStyle/>
          <a:p>
            <a:r>
              <a:rPr lang="en-CA" sz="2400" b="1" i="0" u="sng" dirty="0">
                <a:solidFill>
                  <a:srgbClr val="1F1F1F"/>
                </a:solidFill>
                <a:effectLst/>
                <a:latin typeface="Source Sans Pro" panose="020B0503030403020204" pitchFamily="34" charset="0"/>
              </a:rPr>
              <a:t>Advantages of Using Data Pipelines as DAGs in Apache Airflow</a:t>
            </a:r>
            <a:endParaRPr lang="en-US" sz="2400" b="1" u="sng" dirty="0"/>
          </a:p>
        </p:txBody>
      </p:sp>
      <p:sp>
        <p:nvSpPr>
          <p:cNvPr id="5" name="TextBox 4">
            <a:extLst>
              <a:ext uri="{FF2B5EF4-FFF2-40B4-BE49-F238E27FC236}">
                <a16:creationId xmlns:a16="http://schemas.microsoft.com/office/drawing/2014/main" id="{7A663C87-5E86-808A-363C-4370C9E4AA5A}"/>
              </a:ext>
            </a:extLst>
          </p:cNvPr>
          <p:cNvSpPr txBox="1"/>
          <p:nvPr/>
        </p:nvSpPr>
        <p:spPr>
          <a:xfrm>
            <a:off x="2329702" y="2511496"/>
            <a:ext cx="8300198"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Define what a Directed Acyclic Graph, or DAG, is.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workflows as DAGs of tasks and dependencies.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Outline the components of a DAG definition file.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how Apache Airflow Scheduler executes tasks on an array of workers, and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key advantages of defining workflows as code.</a:t>
            </a:r>
          </a:p>
        </p:txBody>
      </p:sp>
    </p:spTree>
    <p:extLst>
      <p:ext uri="{BB962C8B-B14F-4D97-AF65-F5344CB8AC3E}">
        <p14:creationId xmlns:p14="http://schemas.microsoft.com/office/powerpoint/2010/main" val="2320502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26239</TotalTime>
  <Words>2980</Words>
  <Application>Microsoft Macintosh PowerPoint</Application>
  <PresentationFormat>Widescreen</PresentationFormat>
  <Paragraphs>174</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OpenSans</vt:lpstr>
      <vt:lpstr>Source Sans 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63</cp:revision>
  <cp:lastPrinted>2023-06-12T00:42:47Z</cp:lastPrinted>
  <dcterms:created xsi:type="dcterms:W3CDTF">2023-05-06T23:06:08Z</dcterms:created>
  <dcterms:modified xsi:type="dcterms:W3CDTF">2023-06-16T17:40:40Z</dcterms:modified>
</cp:coreProperties>
</file>